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79" r:id="rId7"/>
    <p:sldId id="280" r:id="rId8"/>
    <p:sldId id="282" r:id="rId9"/>
    <p:sldId id="281" r:id="rId10"/>
    <p:sldId id="264" r:id="rId11"/>
    <p:sldId id="283" r:id="rId12"/>
    <p:sldId id="265" r:id="rId13"/>
    <p:sldId id="261" r:id="rId14"/>
    <p:sldId id="284" r:id="rId15"/>
    <p:sldId id="262" r:id="rId16"/>
    <p:sldId id="263" r:id="rId17"/>
    <p:sldId id="266" r:id="rId18"/>
    <p:sldId id="267" r:id="rId19"/>
    <p:sldId id="285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86" r:id="rId30"/>
    <p:sldId id="287" r:id="rId31"/>
    <p:sldId id="288" r:id="rId32"/>
    <p:sldId id="277" r:id="rId33"/>
    <p:sldId id="289" r:id="rId34"/>
    <p:sldId id="278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n/v5mbvJZ0DbpFl7NGa4/Uc6P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de24b4599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35de24b4599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de24b4599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35de24b4599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de24b4599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35de24b459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de24b4599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35de24b4599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de24b4599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35de24b4599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de24b4599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35de24b4599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de24b4599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35de24b4599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de24b4599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35de24b4599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de24b4599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35de24b4599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de24b459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35de24b459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5" descr="Celestia-R1---OverlayTitle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5"/>
          <p:cNvSpPr txBox="1"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dt" idx="10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ftr" idx="11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ldNum" idx="12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anoramic Picture with Caption">
  <p:cSld name="Panoramic Picture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4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4"/>
          <p:cNvSpPr txBox="1"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>
            <a:spLocks noGrp="1"/>
          </p:cNvSpPr>
          <p:nvPr>
            <p:ph type="pic" idx="2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5"/>
          <p:cNvSpPr txBox="1"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6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4" name="Google Shape;94;p26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body" idx="2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Name Card">
  <p:cSld name="Quote Name Card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8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1" name="Google Shape;111;p28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body" idx="1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body" idx="2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rue or False">
  <p:cSld name="True or Fals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9"/>
          <p:cNvSpPr txBox="1"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body" idx="1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body" idx="2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0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0"/>
          <p:cNvSpPr txBox="1">
            <a:spLocks noGrp="1"/>
          </p:cNvSpPr>
          <p:nvPr>
            <p:ph type="body" idx="1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1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>
            <a:spLocks noGrp="1"/>
          </p:cNvSpPr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1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7"/>
          <p:cNvSpPr txBox="1"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0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0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1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1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2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body" idx="1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body" idx="2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3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3"/>
          <p:cNvSpPr txBox="1"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>
            <a:spLocks noGrp="1"/>
          </p:cNvSpPr>
          <p:nvPr>
            <p:ph type="pic" idx="2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sp>
      <p:sp>
        <p:nvSpPr>
          <p:cNvPr id="72" name="Google Shape;72;p23"/>
          <p:cNvSpPr txBox="1">
            <a:spLocks noGrp="1"/>
          </p:cNvSpPr>
          <p:nvPr>
            <p:ph type="body" idx="1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dirty="0"/>
              <a:t>DSA 210 PROJECT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dirty="0"/>
              <a:t>PHASE III</a:t>
            </a:r>
            <a:endParaRPr dirty="0"/>
          </a:p>
        </p:txBody>
      </p:sp>
      <p:sp>
        <p:nvSpPr>
          <p:cNvPr id="145" name="Google Shape;145;p1"/>
          <p:cNvSpPr txBox="1"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tr-TR" dirty="0"/>
              <a:t>Haşim Büyükçelik</a:t>
            </a:r>
            <a:r>
              <a:rPr lang="en-US" dirty="0"/>
              <a:t> 326</a:t>
            </a:r>
            <a:r>
              <a:rPr lang="tr-TR" dirty="0"/>
              <a:t>8</a:t>
            </a:r>
            <a:r>
              <a:rPr lang="en-US" dirty="0"/>
              <a:t>9</a:t>
            </a:r>
            <a:endParaRPr dirty="0"/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1361164" y="423000"/>
            <a:ext cx="78648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📍 K-Nearest Neighbors (KNN) Classification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96BF35-4BCE-F2A7-C490-2333EE0748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32151" y="1518549"/>
            <a:ext cx="8677375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🔍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Non-parametric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instance-based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classifier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Predicts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class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based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similarity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nearest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neighbors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Ideal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smaller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structured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datasets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⚙️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Implementation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Steps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preprocessing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-hot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encoding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standardization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Train/test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split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train_test_split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training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KNeighborsClassifier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(k=5)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🎯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Target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Variable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TestosteroneHigh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Binary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1 (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), 0 (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low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📐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Used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EngagementScore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SessionsPerWeek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PlayerLevel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GameDifficulty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encoded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23CCB5-B002-42ED-3D8C-B7C4B6444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386711"/>
            <a:ext cx="6565230" cy="1456267"/>
          </a:xfrm>
        </p:spPr>
        <p:txBody>
          <a:bodyPr/>
          <a:lstStyle/>
          <a:p>
            <a:r>
              <a:rPr lang="tr-TR" dirty="0"/>
              <a:t>KNN Model </a:t>
            </a:r>
            <a:r>
              <a:rPr lang="tr-TR" dirty="0" err="1"/>
              <a:t>Results</a:t>
            </a:r>
            <a:r>
              <a:rPr lang="tr-TR" dirty="0"/>
              <a:t> &amp; </a:t>
            </a:r>
            <a:r>
              <a:rPr lang="tr-TR" dirty="0" err="1"/>
              <a:t>Performance</a:t>
            </a:r>
            <a:endParaRPr lang="tr-T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026B1A-7926-1112-EDAE-4079FA949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2" y="1842978"/>
            <a:ext cx="5410198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🔄 Macro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Avg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Precision: 0.64 |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Recall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0.65 | F1: 0.64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📌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Prediction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EngagementScore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=30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GameDifficulty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=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Medium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etc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b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</a:b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→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Predicted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Class: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0 (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Low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Testosterone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  <a:b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Probability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100%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certainty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🧠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Interpretation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model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performs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reasonably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well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especially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at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identifying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low-testosterone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individuals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Further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tuning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e.g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.,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selection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K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may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improve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class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1 (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T)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prediction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12FF820-7DBC-7F23-7B1E-080549BE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926" y="1842978"/>
            <a:ext cx="5057272" cy="43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04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>
            <a:spLocks noGrp="1"/>
          </p:cNvSpPr>
          <p:nvPr>
            <p:ph type="title"/>
          </p:nvPr>
        </p:nvSpPr>
        <p:spPr>
          <a:xfrm>
            <a:off x="6624144" y="286355"/>
            <a:ext cx="40998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/>
              <a:t>K Value Optimization in KNN</a:t>
            </a:r>
            <a:endParaRPr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806222F-337C-FFE5-1439-AE1177260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21" y="1554888"/>
            <a:ext cx="5935579" cy="4588042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2F4A7B2-9BDA-8D2C-9833-31F368DCD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660" y="1554887"/>
            <a:ext cx="512262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🎯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optimal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number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neighbors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(k)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KNN model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performance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📊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Chart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Shows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X-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axis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k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values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tested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from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5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to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20)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Y-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axis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Classification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accuracy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Peak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performance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at 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 = 19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≈ 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66.6%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tr-TR" altLang="tr-TR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🔍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Observations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Lower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k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values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e.g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., 5–10)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show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higher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fluctuation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accuracy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Mid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values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(13–20)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exhibit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more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stable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performance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 = 19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provided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result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experiment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💡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Conclusion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Choosing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right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k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is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critical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KNN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success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result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confirms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tuning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hyperparameters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improves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predictive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"/>
          <p:cNvSpPr txBox="1">
            <a:spLocks noGrp="1"/>
          </p:cNvSpPr>
          <p:nvPr>
            <p:ph type="title"/>
          </p:nvPr>
        </p:nvSpPr>
        <p:spPr>
          <a:xfrm>
            <a:off x="1361187" y="733063"/>
            <a:ext cx="40998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KNN Neighbors Around New Sample</a:t>
            </a:r>
            <a:endParaRPr dirty="0"/>
          </a:p>
        </p:txBody>
      </p:sp>
      <p:sp>
        <p:nvSpPr>
          <p:cNvPr id="177" name="Google Shape;177;p6"/>
          <p:cNvSpPr txBox="1">
            <a:spLocks noGrp="1"/>
          </p:cNvSpPr>
          <p:nvPr>
            <p:ph type="body" idx="1"/>
          </p:nvPr>
        </p:nvSpPr>
        <p:spPr>
          <a:xfrm>
            <a:off x="1124121" y="1879601"/>
            <a:ext cx="4099947" cy="412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US" sz="1400" b="1" dirty="0"/>
              <a:t>🎯 Purpose:</a:t>
            </a:r>
            <a:br>
              <a:rPr lang="en-US" sz="1400" dirty="0"/>
            </a:br>
            <a:r>
              <a:rPr lang="en-US" sz="1400" dirty="0"/>
              <a:t>To visualize how the </a:t>
            </a:r>
            <a:r>
              <a:rPr lang="en-US" sz="1400" b="1" dirty="0"/>
              <a:t>KNN algorithm classifies</a:t>
            </a:r>
            <a:r>
              <a:rPr lang="en-US" sz="1400" dirty="0"/>
              <a:t> a new sample by identifying its </a:t>
            </a:r>
            <a:r>
              <a:rPr lang="en-US" sz="1400" b="1" dirty="0"/>
              <a:t>nearest neighbors</a:t>
            </a:r>
            <a:r>
              <a:rPr lang="en-US" sz="1400" dirty="0"/>
              <a:t> in the feature space.</a:t>
            </a:r>
            <a:endParaRPr lang="tr-TR" sz="1400" dirty="0"/>
          </a:p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sz="1400" b="1" dirty="0"/>
              <a:t>📊 What the Chart Shows: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Gray dots</a:t>
            </a:r>
            <a:r>
              <a:rPr lang="en-US" sz="1400" dirty="0"/>
              <a:t> = all training data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Red dot</a:t>
            </a:r>
            <a:r>
              <a:rPr lang="en-US" sz="1400" dirty="0"/>
              <a:t> = new input sample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Green dots</a:t>
            </a:r>
            <a:r>
              <a:rPr lang="en-US" sz="1400" dirty="0"/>
              <a:t> = selected </a:t>
            </a:r>
            <a:r>
              <a:rPr lang="en-US" sz="1400" b="1" dirty="0"/>
              <a:t>nearest neighbors (k=5)</a:t>
            </a:r>
            <a:endParaRPr lang="tr-TR" sz="1400" b="1" dirty="0"/>
          </a:p>
          <a:p>
            <a:pPr marL="114300" indent="0">
              <a:buNone/>
            </a:pPr>
            <a:endParaRPr lang="en-US" sz="1400" dirty="0"/>
          </a:p>
          <a:p>
            <a:pPr>
              <a:buNone/>
            </a:pPr>
            <a:r>
              <a:rPr lang="en-US" sz="1400" b="1" dirty="0"/>
              <a:t>💡 Key Insight: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new sample is </a:t>
            </a:r>
            <a:r>
              <a:rPr lang="en-US" sz="1400" b="1" dirty="0"/>
              <a:t>classified based on the majority label</a:t>
            </a:r>
            <a:r>
              <a:rPr lang="en-US" sz="1400" dirty="0"/>
              <a:t> of its nearest neighbors.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In this case, neighbors around the red dot are tightly clustered, indicating a </a:t>
            </a:r>
            <a:r>
              <a:rPr lang="en-US" sz="1400" b="1" dirty="0"/>
              <a:t>confident prediction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This plot helps explain </a:t>
            </a:r>
            <a:r>
              <a:rPr lang="en-US" sz="1400" b="1" dirty="0"/>
              <a:t>how local structure in data guides prediction</a:t>
            </a:r>
            <a:r>
              <a:rPr lang="en-US" sz="1400" dirty="0"/>
              <a:t> in KNN.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7E3C1B2-9B66-49F8-8929-713C03E1E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284" y="851836"/>
            <a:ext cx="5967663" cy="51543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63B1D3-94C1-B68E-98AF-E3F761E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682915" cy="1456267"/>
          </a:xfrm>
        </p:spPr>
        <p:txBody>
          <a:bodyPr/>
          <a:lstStyle/>
          <a:p>
            <a:r>
              <a:rPr lang="tr-TR" dirty="0"/>
              <a:t>Cross-</a:t>
            </a:r>
            <a:r>
              <a:rPr lang="tr-TR" dirty="0" err="1"/>
              <a:t>Validation</a:t>
            </a:r>
            <a:r>
              <a:rPr lang="tr-TR" dirty="0"/>
              <a:t> </a:t>
            </a:r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KNN (k=19)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3E3DC9B-65B4-D28B-3A5F-C1FFDA692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5682915" cy="364913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/>
              <a:t>🎯 Purpose:</a:t>
            </a:r>
            <a:br>
              <a:rPr lang="en-US" dirty="0"/>
            </a:br>
            <a:r>
              <a:rPr lang="en-US" dirty="0"/>
              <a:t>To evaluate how well the KNN model (with k = 19) </a:t>
            </a:r>
            <a:r>
              <a:rPr lang="en-US" b="1" dirty="0"/>
              <a:t>generalizes</a:t>
            </a:r>
            <a:r>
              <a:rPr lang="en-US" dirty="0"/>
              <a:t> to unseen data using </a:t>
            </a:r>
            <a:r>
              <a:rPr lang="en-US" b="1" dirty="0"/>
              <a:t>5-fold cross-validation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b="1" dirty="0"/>
              <a:t>📊 What the Chart Shows: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Accuracy results from </a:t>
            </a:r>
            <a:r>
              <a:rPr lang="en-US" b="1" dirty="0"/>
              <a:t>5 different data splits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 folds achieved scores </a:t>
            </a:r>
            <a:r>
              <a:rPr lang="en-US" b="1" dirty="0"/>
              <a:t>between 66.2% and 66.8%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average accuracy</a:t>
            </a:r>
            <a:r>
              <a:rPr lang="en-US" dirty="0"/>
              <a:t> was </a:t>
            </a:r>
            <a:r>
              <a:rPr lang="en-US" b="1" dirty="0"/>
              <a:t>66.49%</a:t>
            </a:r>
            <a:endParaRPr lang="en-US" dirty="0"/>
          </a:p>
          <a:p>
            <a:pPr>
              <a:buNone/>
            </a:pPr>
            <a:r>
              <a:rPr lang="en-US" b="1" dirty="0"/>
              <a:t>💡 Key Insight: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small variation</a:t>
            </a:r>
            <a:r>
              <a:rPr lang="en-US" dirty="0"/>
              <a:t> between folds shows the model is </a:t>
            </a:r>
            <a:r>
              <a:rPr lang="en-US" b="1" dirty="0"/>
              <a:t>stable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Indicates </a:t>
            </a:r>
            <a:r>
              <a:rPr lang="en-US" b="1" dirty="0"/>
              <a:t>no overfitting</a:t>
            </a:r>
            <a:r>
              <a:rPr lang="en-US" dirty="0"/>
              <a:t> to specific subsets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Confirms that </a:t>
            </a:r>
            <a:r>
              <a:rPr lang="en-US" b="1" dirty="0"/>
              <a:t>k = 19</a:t>
            </a:r>
            <a:r>
              <a:rPr lang="en-US" dirty="0"/>
              <a:t> is a </a:t>
            </a:r>
            <a:r>
              <a:rPr lang="en-US" b="1" dirty="0"/>
              <a:t>reliable choice</a:t>
            </a:r>
            <a:r>
              <a:rPr lang="en-US" dirty="0"/>
              <a:t> for this classification task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97B459B-5E6A-9125-23EA-350E80308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221" y="882316"/>
            <a:ext cx="5470358" cy="490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45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de24b4599_1_10"/>
          <p:cNvSpPr txBox="1">
            <a:spLocks noGrp="1"/>
          </p:cNvSpPr>
          <p:nvPr>
            <p:ph type="title"/>
          </p:nvPr>
        </p:nvSpPr>
        <p:spPr>
          <a:xfrm>
            <a:off x="675726" y="297569"/>
            <a:ext cx="106320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 b="1" dirty="0">
                <a:latin typeface="Arial"/>
                <a:ea typeface="Arial"/>
                <a:cs typeface="Arial"/>
                <a:sym typeface="Arial"/>
              </a:rPr>
              <a:t>Stats of Models Summary</a:t>
            </a:r>
            <a:endParaRPr sz="3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E7004A4-81B4-A61F-9F9C-5E2DA5BE8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852" y="1747010"/>
            <a:ext cx="6208295" cy="43650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>
            <a:spLocks noGrp="1"/>
          </p:cNvSpPr>
          <p:nvPr>
            <p:ph type="title"/>
          </p:nvPr>
        </p:nvSpPr>
        <p:spPr>
          <a:xfrm>
            <a:off x="793750" y="711654"/>
            <a:ext cx="40998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800" dirty="0" err="1"/>
              <a:t>Logistic</a:t>
            </a:r>
            <a:r>
              <a:rPr lang="tr-TR" sz="2800" dirty="0"/>
              <a:t> </a:t>
            </a:r>
            <a:r>
              <a:rPr lang="tr-TR" sz="2800" dirty="0" err="1"/>
              <a:t>Regression</a:t>
            </a:r>
            <a:r>
              <a:rPr lang="tr-TR" sz="2800" dirty="0"/>
              <a:t> Model </a:t>
            </a:r>
            <a:r>
              <a:rPr lang="tr-TR" sz="2800" dirty="0" err="1"/>
              <a:t>Overview</a:t>
            </a:r>
            <a:endParaRPr sz="47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C232B9-86C8-AF40-D09E-7A43D9FDA8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3750" y="2077205"/>
            <a:ext cx="4549643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🧠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test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whether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Engagement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Score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alone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can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classify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individuals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into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vs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low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testosterone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groups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Logistic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Regression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⚙️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Implementation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Steps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EngagementScore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Target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TestosteroneHigh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binary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Split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80%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training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20%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testing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Model: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LogisticRegression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🔄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Prediction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Simple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linear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decision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boundary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standardized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single-feature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input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2" name="Picture 4" descr="Everything You Need to Know About Logistic Regression ...">
            <a:extLst>
              <a:ext uri="{FF2B5EF4-FFF2-40B4-BE49-F238E27FC236}">
                <a16:creationId xmlns:a16="http://schemas.microsoft.com/office/drawing/2014/main" id="{12B8D5A6-55CC-5008-9431-6156D6619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705" y="1138237"/>
            <a:ext cx="5623092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 txBox="1">
            <a:spLocks noGrp="1"/>
          </p:cNvSpPr>
          <p:nvPr>
            <p:ph type="title"/>
          </p:nvPr>
        </p:nvSpPr>
        <p:spPr>
          <a:xfrm>
            <a:off x="1035626" y="338666"/>
            <a:ext cx="5219699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tr-TR" dirty="0" err="1"/>
              <a:t>Logistic</a:t>
            </a:r>
            <a:r>
              <a:rPr lang="tr-TR" dirty="0"/>
              <a:t> </a:t>
            </a:r>
            <a:r>
              <a:rPr lang="tr-TR" dirty="0" err="1"/>
              <a:t>Regression</a:t>
            </a:r>
            <a:r>
              <a:rPr lang="tr-TR" dirty="0"/>
              <a:t> </a:t>
            </a:r>
            <a:r>
              <a:rPr lang="tr-TR" dirty="0" err="1"/>
              <a:t>Results</a:t>
            </a:r>
            <a:r>
              <a:rPr lang="tr-TR" dirty="0"/>
              <a:t> &amp; </a:t>
            </a:r>
            <a:r>
              <a:rPr lang="tr-TR" dirty="0" err="1"/>
              <a:t>Performance</a:t>
            </a:r>
            <a:endParaRPr dirty="0"/>
          </a:p>
        </p:txBody>
      </p:sp>
      <p:sp>
        <p:nvSpPr>
          <p:cNvPr id="213" name="Google Shape;213;p10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5219699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None/>
            </a:pPr>
            <a:r>
              <a:rPr lang="en-US" sz="2400" b="1" dirty="0"/>
              <a:t>💡 Interpretation: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model </a:t>
            </a:r>
            <a:r>
              <a:rPr lang="en-US" sz="2400" b="1" dirty="0"/>
              <a:t>always predicts class 0</a:t>
            </a:r>
            <a:r>
              <a:rPr lang="en-US" sz="2400" dirty="0"/>
              <a:t> (Low Testosterone)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Completely </a:t>
            </a:r>
            <a:r>
              <a:rPr lang="en-US" sz="2400" b="1" dirty="0"/>
              <a:t>fails to detect class 1</a:t>
            </a:r>
            <a:r>
              <a:rPr lang="en-US" sz="2400" dirty="0"/>
              <a:t> (High Testosterone)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Indicates </a:t>
            </a:r>
            <a:r>
              <a:rPr lang="en-US" sz="2400" b="1" dirty="0"/>
              <a:t>Engagement Score alone</a:t>
            </a:r>
            <a:r>
              <a:rPr lang="en-US" sz="2400" dirty="0"/>
              <a:t> is not a strong linear predictor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Suggests the need for </a:t>
            </a:r>
            <a:r>
              <a:rPr lang="en-US" sz="2400" b="1" dirty="0"/>
              <a:t>multi-feature input</a:t>
            </a:r>
            <a:r>
              <a:rPr lang="en-US" sz="2400" dirty="0"/>
              <a:t> or </a:t>
            </a:r>
            <a:r>
              <a:rPr lang="en-US" sz="2400" b="1" dirty="0"/>
              <a:t>non-linear models</a:t>
            </a:r>
            <a:endParaRPr lang="en-US" sz="2400" dirty="0"/>
          </a:p>
          <a:p>
            <a:pPr marL="285750" lvl="0" indent="-2603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endParaRPr sz="21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A8AE218-3E35-EECF-97E2-56CB3FE56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2" y="2142066"/>
            <a:ext cx="5410199" cy="364913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de24b4599_1_33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5219700" cy="1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/>
              <a:t>Logistic Regression with Enriched Features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6DB900-35B4-7E0E-D6A2-C5D2EACC3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304375"/>
            <a:ext cx="5602705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🧠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re-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train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Logistic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Regression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multiple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behavioral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improve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classification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performance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📋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Used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EngagementScore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SessionsPerWeek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PlayerLevel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-hot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encoded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GameDifficulty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⚙️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Train/test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split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(80/20)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Model: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LogisticRegression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()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Binary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target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TestosteroneHigh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(0 =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low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1 =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high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🧪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Goal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test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if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richer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set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improves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model’s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ability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predict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high-testosterone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individuals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D5CD94-341A-047E-10FC-2AB849BF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410199" cy="1456267"/>
          </a:xfrm>
        </p:spPr>
        <p:txBody>
          <a:bodyPr/>
          <a:lstStyle/>
          <a:p>
            <a:r>
              <a:rPr lang="tr-TR" dirty="0" err="1"/>
              <a:t>Updated</a:t>
            </a:r>
            <a:r>
              <a:rPr lang="tr-TR" dirty="0"/>
              <a:t> </a:t>
            </a:r>
            <a:r>
              <a:rPr lang="tr-TR" dirty="0" err="1"/>
              <a:t>Logistic</a:t>
            </a:r>
            <a:r>
              <a:rPr lang="tr-TR" dirty="0"/>
              <a:t> </a:t>
            </a:r>
            <a:r>
              <a:rPr lang="tr-TR" dirty="0" err="1"/>
              <a:t>Regression</a:t>
            </a:r>
            <a:r>
              <a:rPr lang="tr-TR" dirty="0"/>
              <a:t> </a:t>
            </a:r>
            <a:r>
              <a:rPr lang="tr-TR" dirty="0" err="1"/>
              <a:t>Results</a:t>
            </a: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5B5FA7F-04B7-FAD3-08E8-0D666F5A8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5410199" cy="364913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/>
              <a:t>🔍 Key Takeaways: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✅ Using a </a:t>
            </a:r>
            <a:r>
              <a:rPr lang="en-US" b="1" dirty="0"/>
              <a:t>richer feature set</a:t>
            </a:r>
            <a:r>
              <a:rPr lang="en-US" dirty="0"/>
              <a:t>, the model improved in classifying both low and high testosterone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⚖️ Though </a:t>
            </a:r>
            <a:r>
              <a:rPr lang="en-US" b="1" dirty="0"/>
              <a:t>overall accuracy dropped to ~49%</a:t>
            </a:r>
            <a:r>
              <a:rPr lang="en-US" dirty="0"/>
              <a:t>, the </a:t>
            </a:r>
            <a:r>
              <a:rPr lang="en-US" b="1" dirty="0"/>
              <a:t>recall for high-testosterone</a:t>
            </a:r>
            <a:r>
              <a:rPr lang="en-US" dirty="0"/>
              <a:t> individuals improved to </a:t>
            </a:r>
            <a:r>
              <a:rPr lang="en-US" b="1" dirty="0"/>
              <a:t>0.53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📈 This suggests the model began learning meaningful behavioral </a:t>
            </a:r>
            <a:r>
              <a:rPr lang="en-US" b="1" dirty="0"/>
              <a:t>patterns linked to hormonal levels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🧠 Features like </a:t>
            </a:r>
            <a:r>
              <a:rPr lang="en-US" b="1" dirty="0"/>
              <a:t>Engagement Score</a:t>
            </a:r>
            <a:r>
              <a:rPr lang="en-US" dirty="0"/>
              <a:t>, </a:t>
            </a:r>
            <a:r>
              <a:rPr lang="en-US" b="1" dirty="0"/>
              <a:t>Game Difficulty</a:t>
            </a:r>
            <a:r>
              <a:rPr lang="en-US" dirty="0"/>
              <a:t>, and </a:t>
            </a:r>
            <a:r>
              <a:rPr lang="en-US" b="1" dirty="0"/>
              <a:t>Sessions Per Week</a:t>
            </a:r>
            <a:r>
              <a:rPr lang="en-US" dirty="0"/>
              <a:t> may carry </a:t>
            </a:r>
            <a:r>
              <a:rPr lang="en-US" b="1" dirty="0"/>
              <a:t>noisy but real</a:t>
            </a:r>
            <a:r>
              <a:rPr lang="en-US" dirty="0"/>
              <a:t> signals.</a:t>
            </a:r>
          </a:p>
          <a:p>
            <a:pPr marL="114300" indent="0">
              <a:buNone/>
            </a:pP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EA709E0-6ABA-818D-647C-FC0801CAF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811" y="970546"/>
            <a:ext cx="5117432" cy="433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27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>
            <a:spLocks noGrp="1"/>
          </p:cNvSpPr>
          <p:nvPr>
            <p:ph type="title"/>
          </p:nvPr>
        </p:nvSpPr>
        <p:spPr>
          <a:xfrm>
            <a:off x="6400830" y="-66758"/>
            <a:ext cx="5147700" cy="1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/>
              <a:t>PHASE 3 – ADVANCED ANALYSIS &amp; MODELING</a:t>
            </a:r>
            <a:endParaRPr dirty="0"/>
          </a:p>
        </p:txBody>
      </p:sp>
      <p:pic>
        <p:nvPicPr>
          <p:cNvPr id="151" name="Google Shape;151;p2" descr="A person working on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9898" r="1213"/>
          <a:stretch/>
        </p:blipFill>
        <p:spPr>
          <a:xfrm>
            <a:off x="20" y="975"/>
            <a:ext cx="6095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"/>
          <p:cNvSpPr txBox="1">
            <a:spLocks noGrp="1"/>
          </p:cNvSpPr>
          <p:nvPr>
            <p:ph type="body" idx="1"/>
          </p:nvPr>
        </p:nvSpPr>
        <p:spPr>
          <a:xfrm>
            <a:off x="6400800" y="2624666"/>
            <a:ext cx="5147730" cy="320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None/>
            </a:pPr>
            <a:r>
              <a:rPr lang="tr-TR" sz="1400" dirty="0"/>
              <a:t>        </a:t>
            </a:r>
            <a:r>
              <a:rPr lang="en-US" sz="1400" dirty="0"/>
              <a:t>As we moved into Phase 3, the goal shifted from exploratory analysis to </a:t>
            </a:r>
            <a:r>
              <a:rPr lang="en-US" sz="1400" b="1" dirty="0"/>
              <a:t>predictive modeling</a:t>
            </a:r>
            <a:r>
              <a:rPr lang="en-US" sz="1400" dirty="0"/>
              <a:t> and </a:t>
            </a:r>
            <a:r>
              <a:rPr lang="en-US" sz="1400" b="1" dirty="0"/>
              <a:t>deeper behavioral insights</a:t>
            </a:r>
            <a:r>
              <a:rPr lang="en-US" sz="1400" dirty="0"/>
              <a:t>.</a:t>
            </a:r>
          </a:p>
          <a:p>
            <a:r>
              <a:rPr lang="en-US" sz="1400" dirty="0"/>
              <a:t>This phase combines </a:t>
            </a:r>
            <a:r>
              <a:rPr lang="en-US" sz="1400" b="1" dirty="0"/>
              <a:t>feature enrichment</a:t>
            </a:r>
            <a:r>
              <a:rPr lang="en-US" sz="1400" dirty="0"/>
              <a:t> with </a:t>
            </a:r>
            <a:r>
              <a:rPr lang="en-US" sz="1400" b="1" dirty="0"/>
              <a:t>machine learning methods</a:t>
            </a:r>
            <a:r>
              <a:rPr lang="en-US" sz="1400" dirty="0"/>
              <a:t> to better understand the relationship between testosterone levels and gaming behavior.</a:t>
            </a:r>
            <a:endParaRPr lang="tr-TR" sz="1400" dirty="0"/>
          </a:p>
          <a:p>
            <a:endParaRPr lang="en-US" sz="1400" dirty="0"/>
          </a:p>
          <a:p>
            <a:pPr>
              <a:buNone/>
            </a:pPr>
            <a:r>
              <a:rPr lang="en-US" sz="1400" dirty="0"/>
              <a:t>🔹 </a:t>
            </a:r>
            <a:r>
              <a:rPr lang="en-US" sz="1400" b="1" dirty="0"/>
              <a:t>Feature Engineering:</a:t>
            </a:r>
            <a:br>
              <a:rPr lang="en-US" sz="1400" dirty="0"/>
            </a:br>
            <a:r>
              <a:rPr lang="en-US" sz="1400" dirty="0"/>
              <a:t>New variables like </a:t>
            </a:r>
            <a:r>
              <a:rPr lang="en-US" sz="1400" b="1" dirty="0"/>
              <a:t>Engagement Score</a:t>
            </a:r>
            <a:r>
              <a:rPr lang="en-US" sz="1400" dirty="0"/>
              <a:t> and </a:t>
            </a:r>
            <a:r>
              <a:rPr lang="en-US" sz="1400" b="1" dirty="0"/>
              <a:t>Genre Category</a:t>
            </a:r>
            <a:r>
              <a:rPr lang="en-US" sz="1400" dirty="0"/>
              <a:t> were created to capture gaming intensity and psychological style.</a:t>
            </a:r>
          </a:p>
          <a:p>
            <a:pPr>
              <a:buNone/>
            </a:pPr>
            <a:r>
              <a:rPr lang="en-US" sz="1400" dirty="0"/>
              <a:t>🔹 </a:t>
            </a:r>
            <a:r>
              <a:rPr lang="en-US" sz="1400" b="1" dirty="0"/>
              <a:t>Hormone-Aware Modeling:</a:t>
            </a:r>
            <a:br>
              <a:rPr lang="en-US" sz="1400" dirty="0"/>
            </a:br>
            <a:r>
              <a:rPr lang="en-US" sz="1400" dirty="0"/>
              <a:t>Gaming data was linked with </a:t>
            </a:r>
            <a:r>
              <a:rPr lang="en-US" sz="1400" b="1" dirty="0"/>
              <a:t>testosterone levels</a:t>
            </a:r>
            <a:r>
              <a:rPr lang="en-US" sz="1400" dirty="0"/>
              <a:t> to build models that predict hormonal trends based on gaming behavior.</a:t>
            </a:r>
          </a:p>
          <a:p>
            <a:pPr>
              <a:buNone/>
            </a:pPr>
            <a:r>
              <a:rPr lang="en-US" sz="1400" dirty="0"/>
              <a:t>🔹 </a:t>
            </a:r>
            <a:r>
              <a:rPr lang="en-US" sz="1400" b="1" dirty="0"/>
              <a:t>Applied ML Techniques:</a:t>
            </a:r>
            <a:br>
              <a:rPr lang="en-US" sz="1400" dirty="0"/>
            </a:br>
            <a:r>
              <a:rPr lang="en-US" sz="1400" dirty="0"/>
              <a:t>We implemented and compared multiple models: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Linear Regression</a:t>
            </a:r>
            <a:r>
              <a:rPr lang="en-US" sz="1400" dirty="0"/>
              <a:t>: for baseline predictive 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Random Forest</a:t>
            </a:r>
            <a:r>
              <a:rPr lang="en-US" sz="1400" dirty="0"/>
              <a:t>: to capture non-linear interactions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K-Nearest Neighbors (KNN)</a:t>
            </a:r>
            <a:r>
              <a:rPr lang="en-US" sz="1400" dirty="0"/>
              <a:t>: for behavior pattern matching</a:t>
            </a:r>
          </a:p>
          <a:p>
            <a:r>
              <a:rPr lang="en-US" sz="1400" dirty="0"/>
              <a:t>🔹 </a:t>
            </a:r>
            <a:r>
              <a:rPr lang="en-US" sz="1400" b="1" dirty="0"/>
              <a:t>Model Evaluation:</a:t>
            </a:r>
            <a:br>
              <a:rPr lang="en-US" sz="1400" dirty="0"/>
            </a:br>
            <a:r>
              <a:rPr lang="en-US" sz="1400" dirty="0"/>
              <a:t>Performance was assessed using </a:t>
            </a:r>
            <a:r>
              <a:rPr lang="en-US" sz="1400" b="1" dirty="0"/>
              <a:t>MAE, R²</a:t>
            </a:r>
            <a:r>
              <a:rPr lang="en-US" sz="1400" dirty="0"/>
              <a:t>, and </a:t>
            </a:r>
            <a:r>
              <a:rPr lang="en-US" sz="1400" b="1" dirty="0"/>
              <a:t>cross-validation</a:t>
            </a:r>
            <a:r>
              <a:rPr lang="en-US" sz="1400" dirty="0"/>
              <a:t>, identifying which features most contribute to predicting testosterone levels.</a:t>
            </a: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de24b4599_1_43"/>
          <p:cNvSpPr txBox="1">
            <a:spLocks noGrp="1"/>
          </p:cNvSpPr>
          <p:nvPr>
            <p:ph type="title"/>
          </p:nvPr>
        </p:nvSpPr>
        <p:spPr>
          <a:xfrm>
            <a:off x="825909" y="808055"/>
            <a:ext cx="7596196" cy="1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Interpretation of Enhanced Logistic Regression</a:t>
            </a:r>
            <a:endParaRPr sz="2400" dirty="0"/>
          </a:p>
        </p:txBody>
      </p:sp>
      <p:sp>
        <p:nvSpPr>
          <p:cNvPr id="227" name="Google Shape;227;g35de24b4599_1_43"/>
          <p:cNvSpPr txBox="1">
            <a:spLocks noGrp="1"/>
          </p:cNvSpPr>
          <p:nvPr>
            <p:ph type="body" idx="1"/>
          </p:nvPr>
        </p:nvSpPr>
        <p:spPr>
          <a:xfrm>
            <a:off x="802178" y="2261420"/>
            <a:ext cx="9593106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None/>
            </a:pPr>
            <a:r>
              <a:rPr lang="en-US" sz="1600" b="1" dirty="0"/>
              <a:t>Key Takeaways: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✅ Using a </a:t>
            </a:r>
            <a:r>
              <a:rPr lang="en-US" sz="1600" b="1" dirty="0"/>
              <a:t>richer feature set</a:t>
            </a:r>
            <a:r>
              <a:rPr lang="en-US" sz="1600" dirty="0"/>
              <a:t>, the model improved in classifying both low and high testosterone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⚖️ Though </a:t>
            </a:r>
            <a:r>
              <a:rPr lang="en-US" sz="1600" b="1" dirty="0"/>
              <a:t>overall accuracy dropped to ~49%</a:t>
            </a:r>
            <a:r>
              <a:rPr lang="en-US" sz="1600" dirty="0"/>
              <a:t>, the </a:t>
            </a:r>
            <a:r>
              <a:rPr lang="en-US" sz="1600" b="1" dirty="0"/>
              <a:t>recall for high-testosterone</a:t>
            </a:r>
            <a:r>
              <a:rPr lang="en-US" sz="1600" dirty="0"/>
              <a:t> individuals improved to </a:t>
            </a:r>
            <a:r>
              <a:rPr lang="en-US" sz="1600" b="1" dirty="0"/>
              <a:t>0.53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📈 This suggests the model began learning meaningful behavioral </a:t>
            </a:r>
            <a:r>
              <a:rPr lang="en-US" sz="1600" b="1" dirty="0"/>
              <a:t>patterns linked to hormonal levels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🧠 Features like </a:t>
            </a:r>
            <a:r>
              <a:rPr lang="en-US" sz="1600" b="1" dirty="0"/>
              <a:t>Engagement Score</a:t>
            </a:r>
            <a:r>
              <a:rPr lang="en-US" sz="1600" dirty="0"/>
              <a:t>, </a:t>
            </a:r>
            <a:r>
              <a:rPr lang="en-US" sz="1600" b="1" dirty="0"/>
              <a:t>Game Difficulty</a:t>
            </a:r>
            <a:r>
              <a:rPr lang="en-US" sz="1600" dirty="0"/>
              <a:t>, and </a:t>
            </a:r>
            <a:r>
              <a:rPr lang="en-US" sz="1600" b="1" dirty="0"/>
              <a:t>Sessions Per Week</a:t>
            </a:r>
            <a:r>
              <a:rPr lang="en-US" sz="1600" dirty="0"/>
              <a:t> may carry </a:t>
            </a:r>
            <a:r>
              <a:rPr lang="en-US" sz="1600" b="1" dirty="0"/>
              <a:t>noisy but real</a:t>
            </a:r>
            <a:r>
              <a:rPr lang="en-US" sz="1600" dirty="0"/>
              <a:t> signals.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de24b4599_1_52"/>
          <p:cNvSpPr txBox="1">
            <a:spLocks noGrp="1"/>
          </p:cNvSpPr>
          <p:nvPr>
            <p:ph type="title"/>
          </p:nvPr>
        </p:nvSpPr>
        <p:spPr>
          <a:xfrm>
            <a:off x="6763795" y="184878"/>
            <a:ext cx="3979200" cy="1315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400" dirty="0"/>
              <a:t>ROC </a:t>
            </a:r>
            <a:r>
              <a:rPr lang="tr-TR" sz="2400" dirty="0" err="1"/>
              <a:t>Curve</a:t>
            </a:r>
            <a:r>
              <a:rPr lang="tr-TR" sz="2400" dirty="0"/>
              <a:t>: </a:t>
            </a:r>
            <a:r>
              <a:rPr lang="tr-TR" sz="2400" dirty="0" err="1"/>
              <a:t>Logistic</a:t>
            </a:r>
            <a:r>
              <a:rPr lang="tr-TR" sz="2400" dirty="0"/>
              <a:t> </a:t>
            </a:r>
            <a:r>
              <a:rPr lang="tr-TR" sz="2400" dirty="0" err="1"/>
              <a:t>Regression</a:t>
            </a:r>
            <a:endParaRPr sz="24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47DFDE7-5723-8C76-9C58-BB475788B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1" y="1122947"/>
            <a:ext cx="5641579" cy="479659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B71DDB1-3E71-6188-3453-AE6A45E1CE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676709" y="1407063"/>
            <a:ext cx="5149532" cy="510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🎯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evaluate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model’s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ability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distinguish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between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low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testosterone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classes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ROC-AUC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metric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📊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Chart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Shows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ROC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curve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Logistic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Regression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TestosteroneHigh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AUC = 0.51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slightly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better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than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guessing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(0.50)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curve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nearly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overlaps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diagonal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line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baseline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💡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Interpretation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While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model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could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predict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both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classes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discrimination</a:t>
            </a:r>
            <a:endParaRPr kumimoji="0" lang="tr-TR" altLang="tr-T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power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weak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Suggests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relationship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between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testosterone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may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be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nonlinear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Behavioral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signals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may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be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too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noisy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weak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linear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Confirms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need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richer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engineering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de24b4599_1_67"/>
          <p:cNvSpPr txBox="1">
            <a:spLocks noGrp="1"/>
          </p:cNvSpPr>
          <p:nvPr>
            <p:ph type="title"/>
          </p:nvPr>
        </p:nvSpPr>
        <p:spPr>
          <a:xfrm>
            <a:off x="1361164" y="423000"/>
            <a:ext cx="78648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 Model </a:t>
            </a:r>
            <a:r>
              <a:rPr lang="tr-TR" dirty="0" err="1"/>
              <a:t>Overview</a:t>
            </a:r>
            <a:endParaRPr dirty="0"/>
          </a:p>
        </p:txBody>
      </p:sp>
      <p:pic>
        <p:nvPicPr>
          <p:cNvPr id="242" name="Google Shape;242;g35de24b4599_1_67" title="bird-(9)-173313807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2101" y="2954742"/>
            <a:ext cx="3035724" cy="202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817711-7287-24C2-511D-528765B761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60488" y="1935043"/>
            <a:ext cx="6772859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🌳 </a:t>
            </a:r>
            <a:r>
              <a:rPr kumimoji="0" lang="tr-TR" altLang="tr-T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test a </a:t>
            </a:r>
            <a:r>
              <a:rPr kumimoji="0" lang="tr-TR" altLang="tr-T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simple</a:t>
            </a: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tree-based</a:t>
            </a: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model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predicting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low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testosterone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behavioral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⚙️ </a:t>
            </a:r>
            <a:r>
              <a:rPr kumimoji="0" lang="tr-TR" altLang="tr-T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Implementation</a:t>
            </a: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Details</a:t>
            </a: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Model: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DecisionTreeClassifier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max_depth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=4)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Same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enriched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behavioral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set as in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logistic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regression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Training/test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split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80/20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Target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TestosteroneHigh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binary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classification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🔍 </a:t>
            </a:r>
            <a:r>
              <a:rPr kumimoji="0" lang="tr-TR" altLang="tr-T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Why</a:t>
            </a: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Decision</a:t>
            </a: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Tree</a:t>
            </a: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?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Provides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interpretable</a:t>
            </a: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decision</a:t>
            </a: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rules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Can model </a:t>
            </a:r>
            <a:r>
              <a:rPr kumimoji="0" lang="tr-TR" altLang="tr-T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non-linear</a:t>
            </a: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relationships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de24b4599_1_97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tr-TR" err="1"/>
              <a:t>Decision</a:t>
            </a:r>
            <a:r>
              <a:rPr lang="tr-TR"/>
              <a:t> </a:t>
            </a:r>
            <a:r>
              <a:rPr lang="tr-TR" err="1"/>
              <a:t>Tree</a:t>
            </a:r>
            <a:r>
              <a:rPr lang="tr-TR"/>
              <a:t> </a:t>
            </a:r>
            <a:r>
              <a:rPr lang="tr-TR" err="1"/>
              <a:t>Results</a:t>
            </a:r>
            <a:r>
              <a:rPr lang="tr-TR"/>
              <a:t> &amp; </a:t>
            </a:r>
            <a:r>
              <a:rPr lang="tr-TR" err="1"/>
              <a:t>Interpretation</a:t>
            </a:r>
            <a:endParaRPr lang="tr-TR"/>
          </a:p>
        </p:txBody>
      </p:sp>
      <p:sp>
        <p:nvSpPr>
          <p:cNvPr id="248" name="Google Shape;248;g35de24b4599_1_97"/>
          <p:cNvSpPr txBox="1">
            <a:spLocks noGrp="1"/>
          </p:cNvSpPr>
          <p:nvPr>
            <p:ph type="body" idx="4294967295"/>
          </p:nvPr>
        </p:nvSpPr>
        <p:spPr>
          <a:xfrm>
            <a:off x="685801" y="2256367"/>
            <a:ext cx="4875212" cy="4352544"/>
          </a:xfrm>
        </p:spPr>
        <p:txBody>
          <a:bodyPr spcFirstLastPara="1" lIns="91425" tIns="45700" rIns="91425" bIns="45700" anchor="t" anchorCtr="0">
            <a:normAutofit/>
          </a:bodyPr>
          <a:lstStyle/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/>
              <a:t>💡 Key Takeaways:</a:t>
            </a:r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b="0" i="0" u="none" strike="noStrike" cap="none"/>
              <a:t>The model memorized class 0, predicting high recall for low testosterone</a:t>
            </a:r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b="0" i="0" u="none" strike="noStrike" cap="none"/>
              <a:t>Despite some precision for class 1, recall is very poor (0.01)</a:t>
            </a:r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b="0" i="0" u="none" strike="noStrike" cap="none"/>
              <a:t>Indicates severe class imbalance sensitivity and underfitting with shallow depth</a:t>
            </a:r>
          </a:p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b="0" i="0" u="none" strike="noStrike" cap="none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6D39912-454C-42CD-1C16-0C1C6F7F0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013" y="3445409"/>
            <a:ext cx="4875212" cy="1974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de24b4599_1_103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5219700" cy="1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Forest</a:t>
            </a:r>
            <a:r>
              <a:rPr lang="tr-TR" dirty="0"/>
              <a:t> </a:t>
            </a:r>
            <a:r>
              <a:rPr lang="tr-TR" dirty="0" err="1"/>
              <a:t>Classifier</a:t>
            </a:r>
            <a:r>
              <a:rPr lang="tr-TR" dirty="0"/>
              <a:t> </a:t>
            </a:r>
            <a:r>
              <a:rPr lang="tr-TR" dirty="0" err="1"/>
              <a:t>Overview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371374-862D-0EB5-7D15-A2CD4DB36B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8156"/>
            <a:ext cx="5844870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🌲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build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robust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non-linear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model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can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handle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imbalanced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data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capture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complex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interactions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⚙️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Implementation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Details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Model: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RandomForestClassifier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n_estimators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=100,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class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_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weight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='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balanced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')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EngagementScore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SessionsPerWeek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GameDifficulty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PlayerLevel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etc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Train/test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split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80/20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Target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TestosteroneHigh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binary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📌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Why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Forest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?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Handles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non-linearity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noisy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well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Balances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bias-variance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tradeoff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Automatically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reveals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importance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de24b4599_1_61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err="1"/>
              <a:t>Random</a:t>
            </a:r>
            <a:r>
              <a:rPr lang="tr-TR"/>
              <a:t> </a:t>
            </a:r>
            <a:r>
              <a:rPr lang="tr-TR" err="1"/>
              <a:t>Forest</a:t>
            </a:r>
            <a:r>
              <a:rPr lang="tr-TR"/>
              <a:t> </a:t>
            </a:r>
            <a:r>
              <a:rPr lang="tr-TR" err="1"/>
              <a:t>Results</a:t>
            </a:r>
            <a:r>
              <a:rPr lang="tr-TR"/>
              <a:t> &amp; </a:t>
            </a:r>
            <a:r>
              <a:rPr lang="tr-TR" err="1"/>
              <a:t>Interpretation</a:t>
            </a:r>
            <a:endParaRPr lang="tr-TR"/>
          </a:p>
        </p:txBody>
      </p:sp>
      <p:pic>
        <p:nvPicPr>
          <p:cNvPr id="3" name="Resim 2" descr="metin, ekran görüntüsü, yazı tip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74A06883-B553-3B14-CF03-D8A8A55D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3061486"/>
            <a:ext cx="4875212" cy="2742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5de24b4599_1_61"/>
          <p:cNvSpPr txBox="1">
            <a:spLocks noGrp="1"/>
          </p:cNvSpPr>
          <p:nvPr>
            <p:ph type="body" idx="4294967295"/>
          </p:nvPr>
        </p:nvSpPr>
        <p:spPr>
          <a:xfrm>
            <a:off x="5942013" y="2256367"/>
            <a:ext cx="4875212" cy="4352544"/>
          </a:xfrm>
        </p:spPr>
        <p:txBody>
          <a:bodyPr spcFirstLastPara="1" lIns="91425" tIns="45700" rIns="91425" bIns="45700" anchor="t" anchorCtr="0">
            <a:normAutofit/>
          </a:bodyPr>
          <a:lstStyle/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/>
              <a:t>💡 Key Insights:</a:t>
            </a:r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b="0" i="0" u="none" strike="noStrike" cap="none"/>
              <a:t>Best overall class balance across precision, recall, and F1</a:t>
            </a:r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b="0" i="0" u="none" strike="noStrike" cap="none"/>
              <a:t>High recall (0.89) for high-testosterone class = effective detection</a:t>
            </a:r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b="0" i="0" u="none" strike="noStrike" cap="none"/>
              <a:t>High precision (0.85) for low-testosterone = confident negative predictions</a:t>
            </a:r>
          </a:p>
          <a:p>
            <a:pPr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b="0" i="0" u="none" strike="noStrike" cap="none"/>
              <a:t>Most reliable candidate for further interpretability (e.g., feature importance) or deployment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de24b4599_1_79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tr-TR" err="1"/>
              <a:t>Feature</a:t>
            </a:r>
            <a:r>
              <a:rPr lang="tr-TR"/>
              <a:t> </a:t>
            </a:r>
            <a:r>
              <a:rPr lang="tr-TR" err="1"/>
              <a:t>Importance</a:t>
            </a:r>
            <a:r>
              <a:rPr lang="tr-TR"/>
              <a:t> (</a:t>
            </a:r>
            <a:r>
              <a:rPr lang="tr-TR" err="1"/>
              <a:t>Random</a:t>
            </a:r>
            <a:r>
              <a:rPr lang="tr-TR"/>
              <a:t> </a:t>
            </a:r>
            <a:r>
              <a:rPr lang="tr-TR" err="1"/>
              <a:t>Forest</a:t>
            </a:r>
            <a:r>
              <a:rPr lang="tr-TR"/>
              <a:t>)</a:t>
            </a:r>
          </a:p>
        </p:txBody>
      </p:sp>
      <p:sp>
        <p:nvSpPr>
          <p:cNvPr id="269" name="Google Shape;269;g35de24b4599_1_79"/>
          <p:cNvSpPr txBox="1">
            <a:spLocks noGrp="1"/>
          </p:cNvSpPr>
          <p:nvPr>
            <p:ph type="body" idx="4294967295"/>
          </p:nvPr>
        </p:nvSpPr>
        <p:spPr>
          <a:xfrm>
            <a:off x="5942013" y="2256367"/>
            <a:ext cx="4875212" cy="4352544"/>
          </a:xfrm>
        </p:spPr>
        <p:txBody>
          <a:bodyPr spcFirstLastPara="1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sz="1400" b="0" i="0" u="none" strike="noStrike" cap="none"/>
              <a:t>🎯 Purpose:</a:t>
            </a:r>
            <a:br>
              <a:rPr lang="en-US" sz="1400" b="0" i="0" u="none" strike="noStrike" cap="none"/>
            </a:br>
            <a:r>
              <a:rPr lang="en-US" sz="1400" b="0" i="0" u="none" strike="noStrike" cap="none"/>
              <a:t>To identify which behavioral features contributed most to predicting high testosterone levels in the Random Forest model.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sz="1400" b="0" i="0" u="none" strike="noStrike" cap="none"/>
              <a:t>📊 What the Chart Shows: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400" b="0" i="0" u="none" strike="noStrike" cap="none"/>
              <a:t>EngagementScore is the most important feature</a:t>
            </a:r>
            <a:br>
              <a:rPr lang="en-US" sz="1400" b="0" i="0" u="none" strike="noStrike" cap="none"/>
            </a:br>
            <a:r>
              <a:rPr lang="en-US" sz="1400" b="0" i="0" u="none" strike="noStrike" cap="none"/>
              <a:t>→ Responsible for over 50% of decision impact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400" b="0" i="0" u="none" strike="noStrike" cap="none"/>
              <a:t>PlayerLevel and SessionsPerWeek follow, with meaningful contributions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400" b="0" i="0" u="none" strike="noStrike" cap="none"/>
              <a:t>GameDifficulty (Easy/Medium/Hard) has negligible importance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sz="1400" b="0" i="0" u="none" strike="noStrike" cap="none"/>
              <a:t>💡 Key Interpretation: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400" b="0" i="0" u="none" strike="noStrike" cap="none"/>
              <a:t>Behavioral intensity (captured via EngagementScore) is the strongest signal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400" b="0" i="0" u="none" strike="noStrike" cap="none"/>
              <a:t>Difficulty level of games does not significantly relate to hormonal profile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1400" b="0" i="0" u="none" strike="noStrike" cap="none"/>
              <a:t>Supports the idea that how often and how long someone plays matters more than what they play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9BBD2CA-24AA-4F0F-56FE-ED62DEF3D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6" y="1935834"/>
            <a:ext cx="5442477" cy="467307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de24b4599_1_85"/>
          <p:cNvSpPr txBox="1">
            <a:spLocks noGrp="1"/>
          </p:cNvSpPr>
          <p:nvPr>
            <p:ph type="title"/>
          </p:nvPr>
        </p:nvSpPr>
        <p:spPr>
          <a:xfrm>
            <a:off x="685800" y="625206"/>
            <a:ext cx="10131425" cy="1456267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ROC </a:t>
            </a:r>
            <a:r>
              <a:rPr lang="tr-TR" dirty="0" err="1"/>
              <a:t>Curve</a:t>
            </a:r>
            <a:r>
              <a:rPr lang="tr-TR" dirty="0"/>
              <a:t>: </a:t>
            </a:r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Forest</a:t>
            </a:r>
            <a:r>
              <a:rPr lang="tr-TR" dirty="0"/>
              <a:t> Model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E87F321-FAF2-AC51-F5AB-DF7729AB5F7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5800" y="2631808"/>
            <a:ext cx="5891463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🎯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evaluate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discrimination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capability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Forest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model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ROC-AUC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metric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📊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Chart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Shows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ROC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curve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predicting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TestosteroneHigh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AUC = 0.71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significantly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higher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than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baseline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(AUC = 0.5)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Curve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rises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well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above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diagonal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indicating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effective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class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separation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💡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Interpretation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AUC of 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0.71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reflects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strong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ability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distinguish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between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low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testosterone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groups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Supports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prior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findings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Classification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report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recall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Class 1)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importance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EngagementScore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+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PlayerLevel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=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drivers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Confirms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Forest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most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effective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model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tested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436A798-0E5C-91C5-92A8-3F1A32450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47" y="2615809"/>
            <a:ext cx="4668252" cy="36169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"/>
          <p:cNvSpPr txBox="1">
            <a:spLocks noGrp="1"/>
          </p:cNvSpPr>
          <p:nvPr>
            <p:ph type="title"/>
          </p:nvPr>
        </p:nvSpPr>
        <p:spPr>
          <a:xfrm>
            <a:off x="829503" y="308431"/>
            <a:ext cx="5776759" cy="1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tr-TR" dirty="0" err="1"/>
              <a:t>XGBoost</a:t>
            </a:r>
            <a:r>
              <a:rPr lang="tr-TR" dirty="0"/>
              <a:t> </a:t>
            </a:r>
            <a:r>
              <a:rPr lang="tr-TR" dirty="0" err="1"/>
              <a:t>Classifier</a:t>
            </a:r>
            <a:r>
              <a:rPr lang="tr-TR" dirty="0"/>
              <a:t> </a:t>
            </a:r>
            <a:r>
              <a:rPr lang="tr-TR" dirty="0" err="1"/>
              <a:t>Overview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E4A067-56BB-3655-A80C-519943D1AD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0263" y="2431733"/>
            <a:ext cx="5715026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⚙️ Model: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XGBoostClassifier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()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with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default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or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tuned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settings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same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behavioral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as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other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models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Train/test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split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(80/20)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Target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TestosteroneHigh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🧠 </a:t>
            </a:r>
            <a:r>
              <a:rPr kumimoji="0" lang="tr-TR" altLang="tr-T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Why</a:t>
            </a: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?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Boosted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ensemble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decision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trees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Handles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non-linearity</a:t>
            </a: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noise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well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Great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imbalanced</a:t>
            </a: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structured</a:t>
            </a: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data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60855F-DC1D-407D-CC01-494802435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592666"/>
            <a:ext cx="5808133" cy="1456267"/>
          </a:xfrm>
        </p:spPr>
        <p:txBody>
          <a:bodyPr/>
          <a:lstStyle/>
          <a:p>
            <a:r>
              <a:rPr lang="tr-TR" dirty="0" err="1"/>
              <a:t>XGBoost</a:t>
            </a:r>
            <a:r>
              <a:rPr lang="tr-TR" dirty="0"/>
              <a:t> </a:t>
            </a:r>
            <a:r>
              <a:rPr lang="tr-TR" dirty="0" err="1"/>
              <a:t>Results</a:t>
            </a:r>
            <a:r>
              <a:rPr lang="tr-TR" dirty="0"/>
              <a:t> &amp; </a:t>
            </a:r>
            <a:r>
              <a:rPr lang="tr-TR" dirty="0" err="1"/>
              <a:t>Interpretation</a:t>
            </a:r>
            <a:endParaRPr lang="tr-T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37AE3C-029F-23CE-55F9-A8A00BFC5E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49264" y="2818170"/>
            <a:ext cx="580760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💡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Takeaways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recall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Class 1 (0.74)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=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strong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detection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high-testosterone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individuals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Consistent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F1-score (0.65)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across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both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classes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Shows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superior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class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balance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over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Decision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Tree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Logistic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Regression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Captures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nonlinear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interactions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between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like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EngagementScore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and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PlayerLevel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D2B48C6-1FA9-A185-430A-525066E21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809" y="1657190"/>
            <a:ext cx="4716379" cy="37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38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>
            <a:spLocks noGrp="1"/>
          </p:cNvSpPr>
          <p:nvPr>
            <p:ph type="title"/>
          </p:nvPr>
        </p:nvSpPr>
        <p:spPr>
          <a:xfrm>
            <a:off x="916050" y="-169875"/>
            <a:ext cx="10359900" cy="1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📊 Application of Machine Learning Methods</a:t>
            </a:r>
            <a:endParaRPr sz="5600" dirty="0"/>
          </a:p>
        </p:txBody>
      </p:sp>
      <p:sp>
        <p:nvSpPr>
          <p:cNvPr id="158" name="Google Shape;158;p3"/>
          <p:cNvSpPr txBox="1">
            <a:spLocks noGrp="1"/>
          </p:cNvSpPr>
          <p:nvPr>
            <p:ph type="body" idx="1"/>
          </p:nvPr>
        </p:nvSpPr>
        <p:spPr>
          <a:xfrm>
            <a:off x="997988" y="1955800"/>
            <a:ext cx="10574700" cy="426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None/>
            </a:pPr>
            <a:r>
              <a:rPr lang="en-US" sz="1600" dirty="0"/>
              <a:t>To explore how gaming behavior can </a:t>
            </a:r>
            <a:r>
              <a:rPr lang="en-US" sz="1600" b="1" dirty="0"/>
              <a:t>predict or reflect testosterone levels</a:t>
            </a:r>
            <a:r>
              <a:rPr lang="en-US" sz="1600" dirty="0"/>
              <a:t>, several supervised machine learning models were applied.</a:t>
            </a:r>
          </a:p>
          <a:p>
            <a:r>
              <a:rPr lang="en-US" sz="1600" dirty="0"/>
              <a:t>Each model helped identify patterns linking </a:t>
            </a:r>
            <a:r>
              <a:rPr lang="en-US" sz="1600" b="1" dirty="0"/>
              <a:t>gaming features</a:t>
            </a:r>
            <a:r>
              <a:rPr lang="en-US" sz="1600" dirty="0"/>
              <a:t> to </a:t>
            </a:r>
            <a:r>
              <a:rPr lang="en-US" sz="1600" b="1" dirty="0"/>
              <a:t>hormonal indicators</a:t>
            </a:r>
            <a:r>
              <a:rPr lang="en-US" sz="1600" dirty="0"/>
              <a:t>, using both regression and classification approaches.</a:t>
            </a:r>
            <a:endParaRPr lang="tr-TR" sz="1600" dirty="0"/>
          </a:p>
          <a:p>
            <a:pPr marL="114300" indent="0">
              <a:buNone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Linear Regression</a:t>
            </a:r>
            <a:br>
              <a:rPr lang="en-US" sz="1600" dirty="0"/>
            </a:br>
            <a:r>
              <a:rPr lang="en-US" sz="1600" dirty="0"/>
              <a:t>Used to predict testosterone levels based on features like </a:t>
            </a:r>
            <a:r>
              <a:rPr lang="en-US" sz="1600" b="1" dirty="0"/>
              <a:t>Engagement Score</a:t>
            </a:r>
            <a:r>
              <a:rPr lang="en-US" sz="1600" dirty="0"/>
              <a:t>, </a:t>
            </a:r>
            <a:r>
              <a:rPr lang="en-US" sz="1600" b="1" dirty="0"/>
              <a:t>Game Genre</a:t>
            </a:r>
            <a:r>
              <a:rPr lang="en-US" sz="1600" dirty="0"/>
              <a:t>, and </a:t>
            </a:r>
            <a:r>
              <a:rPr lang="en-US" sz="1600" b="1" dirty="0"/>
              <a:t>Playtime</a:t>
            </a:r>
            <a:r>
              <a:rPr lang="en-US" sz="1600" dirty="0"/>
              <a:t>.</a:t>
            </a:r>
            <a:br>
              <a:rPr lang="en-US" sz="1600" dirty="0"/>
            </a:br>
            <a:r>
              <a:rPr lang="en-US" sz="1600" dirty="0"/>
              <a:t>Provided a baseline model for comparison.</a:t>
            </a:r>
            <a:endParaRPr lang="tr-TR" sz="1600" dirty="0"/>
          </a:p>
          <a:p>
            <a:pPr marL="114300" indent="0">
              <a:buNone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Random Forest</a:t>
            </a:r>
            <a:br>
              <a:rPr lang="en-US" sz="1600" dirty="0"/>
            </a:br>
            <a:r>
              <a:rPr lang="en-US" sz="1600" dirty="0"/>
              <a:t>Captured </a:t>
            </a:r>
            <a:r>
              <a:rPr lang="en-US" sz="1600" b="1" dirty="0"/>
              <a:t>non-linear interactions</a:t>
            </a:r>
            <a:r>
              <a:rPr lang="en-US" sz="1600" dirty="0"/>
              <a:t> between gaming behavior and testosterone.</a:t>
            </a:r>
            <a:br>
              <a:rPr lang="en-US" sz="1600" dirty="0"/>
            </a:br>
            <a:r>
              <a:rPr lang="en-US" sz="1600" dirty="0"/>
              <a:t>Also used to extract </a:t>
            </a:r>
            <a:r>
              <a:rPr lang="en-US" sz="1600" b="1" dirty="0"/>
              <a:t>feature importance</a:t>
            </a:r>
            <a:r>
              <a:rPr lang="en-US" sz="1600" dirty="0"/>
              <a:t> scores.</a:t>
            </a:r>
            <a:endParaRPr lang="tr-TR" sz="1600" dirty="0"/>
          </a:p>
          <a:p>
            <a:pPr marL="114300" indent="0">
              <a:buNone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K-Nearest Neighbors (KNN)</a:t>
            </a:r>
            <a:br>
              <a:rPr lang="en-US" sz="1600" dirty="0"/>
            </a:br>
            <a:r>
              <a:rPr lang="en-US" sz="1600" dirty="0"/>
              <a:t>Classified users into </a:t>
            </a:r>
            <a:r>
              <a:rPr lang="en-US" sz="1600" b="1" dirty="0"/>
              <a:t>High</a:t>
            </a:r>
            <a:r>
              <a:rPr lang="en-US" sz="1600" dirty="0"/>
              <a:t> or </a:t>
            </a:r>
            <a:r>
              <a:rPr lang="en-US" sz="1600" b="1" dirty="0"/>
              <a:t>Low Testosterone</a:t>
            </a:r>
            <a:r>
              <a:rPr lang="en-US" sz="1600" dirty="0"/>
              <a:t> groups based on gaming similarity.</a:t>
            </a:r>
            <a:br>
              <a:rPr lang="en-US" sz="1600" dirty="0"/>
            </a:br>
            <a:r>
              <a:rPr lang="en-US" sz="1600" dirty="0"/>
              <a:t>Helped visualize proximity-based behavioral clusters.</a:t>
            </a:r>
            <a:endParaRPr lang="tr-TR" sz="1600" dirty="0"/>
          </a:p>
          <a:p>
            <a:pPr marL="114300" indent="0">
              <a:buNone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 err="1"/>
              <a:t>XGBoost</a:t>
            </a:r>
            <a:r>
              <a:rPr lang="en-US" sz="1600" b="1" dirty="0"/>
              <a:t> </a:t>
            </a:r>
            <a:br>
              <a:rPr lang="en-US" sz="1600" dirty="0"/>
            </a:br>
            <a:r>
              <a:rPr lang="en-US" sz="1600" dirty="0"/>
              <a:t>Used for testing advanced tree-based performance on testosterone prediction. 🔍 </a:t>
            </a:r>
            <a:r>
              <a:rPr lang="en-US" sz="1600" b="1" dirty="0"/>
              <a:t>Goal:</a:t>
            </a:r>
            <a:br>
              <a:rPr lang="en-US" sz="1600" dirty="0"/>
            </a:br>
            <a:r>
              <a:rPr lang="en-US" sz="1600" dirty="0"/>
              <a:t>To assess whether digital behavior patterns can </a:t>
            </a:r>
            <a:r>
              <a:rPr lang="en-US" sz="1600" b="1" dirty="0"/>
              <a:t>accurately reflect hormonal profiles</a:t>
            </a:r>
            <a:r>
              <a:rPr lang="en-US" sz="1600" dirty="0"/>
              <a:t>, and to compare models based on </a:t>
            </a:r>
            <a:r>
              <a:rPr lang="en-US" sz="1600" b="1" dirty="0"/>
              <a:t>MAE</a:t>
            </a:r>
            <a:r>
              <a:rPr lang="en-US" sz="1600" dirty="0"/>
              <a:t>, </a:t>
            </a:r>
            <a:r>
              <a:rPr lang="en-US" sz="1600" b="1" dirty="0"/>
              <a:t>R²</a:t>
            </a:r>
            <a:r>
              <a:rPr lang="en-US" sz="1600" dirty="0"/>
              <a:t>, and </a:t>
            </a:r>
            <a:r>
              <a:rPr lang="en-US" sz="1600" b="1" dirty="0"/>
              <a:t>classification accuracy</a:t>
            </a:r>
            <a:r>
              <a:rPr lang="en-US" sz="1600" dirty="0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35CE78-1E86-C7F9-5D9D-543F1A2B6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42" y="336885"/>
            <a:ext cx="6164178" cy="1131262"/>
          </a:xfrm>
        </p:spPr>
        <p:txBody>
          <a:bodyPr/>
          <a:lstStyle/>
          <a:p>
            <a:r>
              <a:rPr lang="tr-TR" dirty="0"/>
              <a:t>ROC </a:t>
            </a:r>
            <a:r>
              <a:rPr lang="tr-TR" dirty="0" err="1"/>
              <a:t>Curve</a:t>
            </a:r>
            <a:r>
              <a:rPr lang="tr-TR" dirty="0"/>
              <a:t>: </a:t>
            </a:r>
            <a:r>
              <a:rPr lang="tr-TR" dirty="0" err="1"/>
              <a:t>XGBoost</a:t>
            </a:r>
            <a:r>
              <a:rPr lang="tr-TR" dirty="0"/>
              <a:t> Model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0DC6812-3A14-C6AA-40DA-B38E9F800B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7042" y="1604202"/>
            <a:ext cx="7736305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🎯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assess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how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well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model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distinguishes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between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low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testosterone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classes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ROC-AUC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📊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Chart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Shows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AUC = 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0.70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indicating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strong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separation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ability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Curve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rises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clearly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above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diagonal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baseline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Demonstrates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reliable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prediction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high-testosterone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individuals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💡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Interpretation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outperforms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Logistic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Regression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Decision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Tree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class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discrimination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Captures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nonlinear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patterns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like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EngagementScore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and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PlayerLevel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Reinforces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robustness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generalizability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hormonal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trait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prediction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44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F32E66-CA15-C2F0-2B1B-B4900CF4A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5410199" cy="1155032"/>
          </a:xfrm>
        </p:spPr>
        <p:txBody>
          <a:bodyPr>
            <a:normAutofit fontScale="90000"/>
          </a:bodyPr>
          <a:lstStyle/>
          <a:p>
            <a:r>
              <a:rPr lang="tr-TR" dirty="0"/>
              <a:t>Cross-</a:t>
            </a:r>
            <a:r>
              <a:rPr lang="tr-TR" dirty="0" err="1"/>
              <a:t>Validation</a:t>
            </a:r>
            <a:r>
              <a:rPr lang="tr-TR" dirty="0"/>
              <a:t> </a:t>
            </a:r>
            <a:r>
              <a:rPr lang="tr-TR" dirty="0" err="1"/>
              <a:t>Results</a:t>
            </a:r>
            <a:r>
              <a:rPr lang="tr-TR" dirty="0"/>
              <a:t> (</a:t>
            </a:r>
            <a:r>
              <a:rPr lang="tr-TR" dirty="0" err="1"/>
              <a:t>XGBoost</a:t>
            </a:r>
            <a:r>
              <a:rPr lang="tr-TR" dirty="0"/>
              <a:t>)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AE5D48C-52BC-744A-3E59-C305EA8E4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5410199" cy="446728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dirty="0"/>
              <a:t>🔎 Purpose:</a:t>
            </a:r>
            <a:br>
              <a:rPr lang="en-US" dirty="0"/>
            </a:br>
            <a:r>
              <a:rPr lang="en-US" dirty="0"/>
              <a:t>To evaluate the </a:t>
            </a:r>
            <a:r>
              <a:rPr lang="en-US" b="1" dirty="0"/>
              <a:t>stability and generalizability</a:t>
            </a:r>
            <a:r>
              <a:rPr lang="en-US" dirty="0"/>
              <a:t> of </a:t>
            </a:r>
            <a:r>
              <a:rPr lang="en-US" dirty="0" err="1"/>
              <a:t>XGBoost</a:t>
            </a:r>
            <a:r>
              <a:rPr lang="en-US" dirty="0"/>
              <a:t> across different data splits using </a:t>
            </a:r>
            <a:r>
              <a:rPr lang="en-US" b="1" dirty="0"/>
              <a:t>5-fold cross-validation</a:t>
            </a:r>
            <a:r>
              <a:rPr lang="en-US" dirty="0"/>
              <a:t>.</a:t>
            </a:r>
            <a:endParaRPr lang="tr-TR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📊 Key Findings: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Average cross-validation accuracy:</a:t>
            </a:r>
            <a:r>
              <a:rPr lang="en-US" dirty="0"/>
              <a:t> </a:t>
            </a:r>
            <a:r>
              <a:rPr lang="en-US" b="1" dirty="0"/>
              <a:t>~50.7%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Fold scores ranged from </a:t>
            </a:r>
            <a:r>
              <a:rPr lang="en-US" b="1" dirty="0"/>
              <a:t>~0.49 to 0.51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Substantially </a:t>
            </a:r>
            <a:r>
              <a:rPr lang="en-US" b="1" dirty="0"/>
              <a:t>lower than test set accuracy</a:t>
            </a:r>
            <a:r>
              <a:rPr lang="en-US" dirty="0"/>
              <a:t> (~65%)</a:t>
            </a:r>
            <a:endParaRPr lang="tr-TR" dirty="0"/>
          </a:p>
          <a:p>
            <a:pPr marL="114300" indent="0"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💡 Interpretation: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Indicates potential </a:t>
            </a:r>
            <a:r>
              <a:rPr lang="en-US" b="1" dirty="0"/>
              <a:t>overfitting</a:t>
            </a:r>
            <a:r>
              <a:rPr lang="en-US" dirty="0"/>
              <a:t> or </a:t>
            </a:r>
            <a:r>
              <a:rPr lang="en-US" b="1" dirty="0"/>
              <a:t>data split sensitivity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 may be performing well on one specific split, but lacks robustness</a:t>
            </a:r>
            <a:endParaRPr lang="tr-TR" dirty="0"/>
          </a:p>
          <a:p>
            <a:pPr marL="11430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Suggests need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</a:t>
            </a:r>
            <a:r>
              <a:rPr lang="en-US" b="1" dirty="0"/>
              <a:t>regularization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Enhanced </a:t>
            </a:r>
            <a:r>
              <a:rPr lang="en-US" b="1" dirty="0"/>
              <a:t>hyperparameter tuning</a:t>
            </a:r>
            <a:endParaRPr lang="tr-TR" b="1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🧠 Conclusion:</a:t>
            </a:r>
            <a:br>
              <a:rPr lang="en-US" dirty="0"/>
            </a:br>
            <a:r>
              <a:rPr lang="en-US" dirty="0"/>
              <a:t>While </a:t>
            </a:r>
            <a:r>
              <a:rPr lang="en-US" dirty="0" err="1"/>
              <a:t>XGBoost</a:t>
            </a:r>
            <a:r>
              <a:rPr lang="en-US" dirty="0"/>
              <a:t> offers strong </a:t>
            </a:r>
            <a:r>
              <a:rPr lang="en-US" b="1" dirty="0"/>
              <a:t>single-run accuracy</a:t>
            </a:r>
            <a:r>
              <a:rPr lang="en-US" dirty="0"/>
              <a:t> and </a:t>
            </a:r>
            <a:r>
              <a:rPr lang="en-US" b="1" dirty="0"/>
              <a:t>AUC = 0.70</a:t>
            </a:r>
            <a:r>
              <a:rPr lang="en-US" dirty="0"/>
              <a:t>, its low cross-validation performance underscores the need for </a:t>
            </a:r>
            <a:r>
              <a:rPr lang="en-US" b="1" dirty="0"/>
              <a:t>improvements in generalization</a:t>
            </a:r>
            <a:r>
              <a:rPr lang="en-US" dirty="0"/>
              <a:t> to be deployment-ready.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151D104-1D13-8E72-018A-F65DB7D50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631" y="609601"/>
            <a:ext cx="5710990" cy="59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4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Insights &amp; Final Evaluation</a:t>
            </a:r>
            <a:endParaRPr/>
          </a:p>
        </p:txBody>
      </p:sp>
      <p:sp>
        <p:nvSpPr>
          <p:cNvPr id="290" name="Google Shape;290;p12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>
              <a:buNone/>
            </a:pPr>
            <a:r>
              <a:rPr lang="en-US" sz="2800" b="1" dirty="0"/>
              <a:t>📌 Summary of Models: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🔶 </a:t>
            </a:r>
            <a:r>
              <a:rPr lang="en-US" sz="2800" b="1" dirty="0" err="1"/>
              <a:t>XGBoost</a:t>
            </a:r>
            <a:r>
              <a:rPr lang="en-US" sz="2800" dirty="0"/>
              <a:t> achieved </a:t>
            </a:r>
            <a:r>
              <a:rPr lang="en-US" sz="2800" b="1" dirty="0"/>
              <a:t>solid accuracy (0.65)</a:t>
            </a:r>
            <a:r>
              <a:rPr lang="en-US" sz="2800" dirty="0"/>
              <a:t> and </a:t>
            </a:r>
            <a:r>
              <a:rPr lang="en-US" sz="2800" b="1" dirty="0"/>
              <a:t>AUC (0.70)</a:t>
            </a:r>
            <a:br>
              <a:rPr lang="en-US" sz="2800" dirty="0"/>
            </a:br>
            <a:r>
              <a:rPr lang="en-US" sz="2800" dirty="0"/>
              <a:t>→ Best overall model with balanced performance</a:t>
            </a:r>
            <a:endParaRPr lang="tr-TR" sz="28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🌲 </a:t>
            </a:r>
            <a:r>
              <a:rPr lang="en-US" sz="2800" b="1" dirty="0"/>
              <a:t>Random Forest</a:t>
            </a:r>
            <a:r>
              <a:rPr lang="en-US" sz="2800" dirty="0"/>
              <a:t> had the </a:t>
            </a:r>
            <a:r>
              <a:rPr lang="en-US" sz="2800" b="1" dirty="0"/>
              <a:t>highest accuracy (0.68)</a:t>
            </a:r>
            <a:r>
              <a:rPr lang="en-US" sz="2800" dirty="0"/>
              <a:t> and </a:t>
            </a:r>
            <a:r>
              <a:rPr lang="en-US" sz="2800" b="1" dirty="0"/>
              <a:t>recall (0.89)</a:t>
            </a:r>
            <a:br>
              <a:rPr lang="en-US" sz="2800" dirty="0"/>
            </a:br>
            <a:r>
              <a:rPr lang="en-US" sz="2800" dirty="0"/>
              <a:t>→ Strong in sensitivity, great for detecting high-testosterone individuals</a:t>
            </a:r>
            <a:endParaRPr lang="tr-TR" sz="2800" dirty="0"/>
          </a:p>
          <a:p>
            <a:pPr marL="114300" indent="0">
              <a:buNone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📍 </a:t>
            </a:r>
            <a:r>
              <a:rPr lang="en-US" sz="2800" b="1" dirty="0"/>
              <a:t>KNN</a:t>
            </a:r>
            <a:r>
              <a:rPr lang="en-US" sz="2800" dirty="0"/>
              <a:t> showed moderate accuracy (0.64) but </a:t>
            </a:r>
            <a:r>
              <a:rPr lang="en-US" sz="2800" b="1" dirty="0"/>
              <a:t>lower AUC (~0.66)</a:t>
            </a:r>
            <a:br>
              <a:rPr lang="en-US" sz="2800" dirty="0"/>
            </a:br>
            <a:r>
              <a:rPr lang="en-US" sz="2800" dirty="0"/>
              <a:t>→ Affected by class imbalance and feature scale sensitivity</a:t>
            </a:r>
            <a:endParaRPr lang="tr-TR" sz="2800" dirty="0"/>
          </a:p>
          <a:p>
            <a:pPr marL="114300" indent="0">
              <a:buNone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📉 </a:t>
            </a:r>
            <a:r>
              <a:rPr lang="en-US" sz="2800" b="1" dirty="0"/>
              <a:t>Logistic Regression</a:t>
            </a:r>
            <a:r>
              <a:rPr lang="en-US" sz="2800" dirty="0"/>
              <a:t> struggled with </a:t>
            </a:r>
            <a:r>
              <a:rPr lang="en-US" sz="2800" b="1" dirty="0"/>
              <a:t>imbalanced data</a:t>
            </a:r>
            <a:br>
              <a:rPr lang="en-US" sz="2800" dirty="0"/>
            </a:br>
            <a:r>
              <a:rPr lang="en-US" sz="2800" dirty="0"/>
              <a:t>→ Only effective with richer feature sets; poor initial performance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190438-E531-CB31-83F6-B838D4F3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Insights</a:t>
            </a:r>
            <a:r>
              <a:rPr lang="tr-TR" dirty="0"/>
              <a:t> &amp; Final Evaluation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D529208-9449-83FE-9898-DD324C2AB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While all models contributed insights, </a:t>
            </a:r>
            <a:r>
              <a:rPr lang="en-US" sz="2400" b="1" dirty="0"/>
              <a:t>Random Forest</a:t>
            </a:r>
            <a:r>
              <a:rPr lang="en-US" sz="2400" dirty="0"/>
              <a:t> emerged as the most </a:t>
            </a:r>
            <a:r>
              <a:rPr lang="en-US" sz="2400" b="1" dirty="0"/>
              <a:t>robust and interpretable</a:t>
            </a:r>
            <a:r>
              <a:rPr lang="en-US" sz="2400" dirty="0"/>
              <a:t> classifier for predicting testosterone levels based on behavioral data.</a:t>
            </a:r>
            <a:br>
              <a:rPr lang="en-US" sz="2400" dirty="0"/>
            </a:br>
            <a:r>
              <a:rPr lang="en-US" sz="2400" dirty="0"/>
              <a:t>Its </a:t>
            </a:r>
            <a:r>
              <a:rPr lang="en-US" sz="2400" b="1" dirty="0"/>
              <a:t>balanced recall, accuracy, and feature importance clarity</a:t>
            </a:r>
            <a:r>
              <a:rPr lang="en-US" sz="2400" dirty="0"/>
              <a:t> make it a reliable candidate for deployment or further research.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826263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THANKS</a:t>
            </a:r>
            <a:endParaRPr/>
          </a:p>
        </p:txBody>
      </p:sp>
      <p:sp>
        <p:nvSpPr>
          <p:cNvPr id="296" name="Google Shape;296;p13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tr-TR" dirty="0"/>
              <a:t>Haşim Büyükçelik </a:t>
            </a:r>
            <a:r>
              <a:rPr lang="en-US" dirty="0"/>
              <a:t>326</a:t>
            </a:r>
            <a:r>
              <a:rPr lang="tr-TR" dirty="0"/>
              <a:t>8</a:t>
            </a:r>
            <a:r>
              <a:rPr lang="en-US" dirty="0"/>
              <a:t>9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 txBox="1">
            <a:spLocks noGrp="1"/>
          </p:cNvSpPr>
          <p:nvPr>
            <p:ph type="title"/>
          </p:nvPr>
        </p:nvSpPr>
        <p:spPr>
          <a:xfrm>
            <a:off x="418493" y="215286"/>
            <a:ext cx="106320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tr-TR" sz="3200" dirty="0" err="1"/>
              <a:t>Feature</a:t>
            </a:r>
            <a:r>
              <a:rPr lang="tr-TR" sz="3200" dirty="0"/>
              <a:t> </a:t>
            </a:r>
            <a:r>
              <a:rPr lang="tr-TR" sz="3200" dirty="0" err="1"/>
              <a:t>Enrichment</a:t>
            </a:r>
            <a:r>
              <a:rPr lang="tr-TR" sz="3200" dirty="0"/>
              <a:t> </a:t>
            </a:r>
            <a:r>
              <a:rPr lang="tr-TR" sz="3200" dirty="0" err="1"/>
              <a:t>for</a:t>
            </a:r>
            <a:r>
              <a:rPr lang="tr-TR" sz="3200" dirty="0"/>
              <a:t> </a:t>
            </a:r>
            <a:r>
              <a:rPr lang="tr-TR" sz="3200" dirty="0" err="1"/>
              <a:t>Modeling</a:t>
            </a:r>
            <a:endParaRPr sz="5000" dirty="0"/>
          </a:p>
        </p:txBody>
      </p:sp>
      <p:sp>
        <p:nvSpPr>
          <p:cNvPr id="164" name="Google Shape;164;p4"/>
          <p:cNvSpPr txBox="1">
            <a:spLocks noGrp="1"/>
          </p:cNvSpPr>
          <p:nvPr>
            <p:ph type="body" idx="1"/>
          </p:nvPr>
        </p:nvSpPr>
        <p:spPr>
          <a:xfrm>
            <a:off x="1379620" y="5791200"/>
            <a:ext cx="10510705" cy="371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0" indent="0">
              <a:buNone/>
            </a:pPr>
            <a:endParaRPr lang="en-US" sz="16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39D981-B7C8-A8EF-3345-75C284E25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93" y="2426324"/>
            <a:ext cx="12052908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Dataset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Merging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by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Age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Gender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Combined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hormonal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gaming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allow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aligned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behavioral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biological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analysis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🔹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GenreCategory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(Game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Type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Classification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Categorized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games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into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Casual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Competitive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Other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clearer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psychological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segmentation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🔹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EngagementScore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Custom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Intensity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Metric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Calculated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formula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PlayTimeHours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+ 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SessionsPerWeek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×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AvgSessionDurationMinutes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/ 60)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Captures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gaming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frequency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duration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consistency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numeric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value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🔹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Exploratory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Visualizations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Testosterone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vs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Genre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Type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Testosterone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vs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Game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Difficulty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Testosterone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vs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Engagement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Score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These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steps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formed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foundation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feature-rich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machine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learning</a:t>
            </a:r>
            <a:r>
              <a:rPr kumimoji="0" lang="tr-TR" altLang="tr-T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linking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digital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behavior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biological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traits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A04605AF-4F9B-AFB4-60D1-12B47564A6E6}"/>
              </a:ext>
            </a:extLst>
          </p:cNvPr>
          <p:cNvSpPr txBox="1"/>
          <p:nvPr/>
        </p:nvSpPr>
        <p:spPr>
          <a:xfrm>
            <a:off x="418493" y="1250505"/>
            <a:ext cx="108167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1"/>
                </a:solidFill>
              </a:rPr>
              <a:t>In Phase 3, several </a:t>
            </a:r>
            <a:r>
              <a:rPr lang="en-US" sz="1600" b="1" dirty="0">
                <a:solidFill>
                  <a:schemeClr val="bg1"/>
                </a:solidFill>
              </a:rPr>
              <a:t>engineered features</a:t>
            </a:r>
            <a:r>
              <a:rPr lang="en-US" sz="1600" dirty="0">
                <a:solidFill>
                  <a:schemeClr val="bg1"/>
                </a:solidFill>
              </a:rPr>
              <a:t> were introduced to better represent user behavior and enhance model performance.</a:t>
            </a:r>
          </a:p>
          <a:p>
            <a:r>
              <a:rPr lang="en-US" sz="1600" dirty="0">
                <a:solidFill>
                  <a:schemeClr val="bg1"/>
                </a:solidFill>
              </a:rPr>
              <a:t>These enriched features allowed machine learning models to make more accurate predictions about </a:t>
            </a:r>
            <a:r>
              <a:rPr lang="en-US" sz="1600" b="1" dirty="0">
                <a:solidFill>
                  <a:schemeClr val="bg1"/>
                </a:solidFill>
              </a:rPr>
              <a:t>testosterone levels</a:t>
            </a:r>
            <a:r>
              <a:rPr lang="en-US" sz="1600" dirty="0">
                <a:solidFill>
                  <a:schemeClr val="bg1"/>
                </a:solidFill>
              </a:rPr>
              <a:t> based on gaming activity.</a:t>
            </a:r>
            <a:endParaRPr lang="tr-TR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 txBox="1">
            <a:spLocks noGrp="1"/>
          </p:cNvSpPr>
          <p:nvPr>
            <p:ph type="title"/>
          </p:nvPr>
        </p:nvSpPr>
        <p:spPr>
          <a:xfrm>
            <a:off x="1018415" y="436371"/>
            <a:ext cx="3979205" cy="145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Testosterone Levels by Genre Category</a:t>
            </a:r>
            <a:endParaRPr sz="4800" dirty="0"/>
          </a:p>
        </p:txBody>
      </p:sp>
      <p:sp>
        <p:nvSpPr>
          <p:cNvPr id="170" name="Google Shape;170;p5"/>
          <p:cNvSpPr txBox="1">
            <a:spLocks noGrp="1"/>
          </p:cNvSpPr>
          <p:nvPr>
            <p:ph type="body" idx="1"/>
          </p:nvPr>
        </p:nvSpPr>
        <p:spPr>
          <a:xfrm>
            <a:off x="825909" y="2556389"/>
            <a:ext cx="4002936" cy="363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None/>
            </a:pPr>
            <a:r>
              <a:rPr lang="en-US" sz="2000" b="1" dirty="0"/>
              <a:t>🎯 </a:t>
            </a:r>
            <a:r>
              <a:rPr lang="en-US" sz="1600" b="1" dirty="0"/>
              <a:t>Purpose:</a:t>
            </a:r>
            <a:br>
              <a:rPr lang="en-US" sz="1600" dirty="0"/>
            </a:br>
            <a:r>
              <a:rPr lang="en-US" sz="1600" dirty="0"/>
              <a:t>To explore how </a:t>
            </a:r>
            <a:r>
              <a:rPr lang="en-US" sz="1600" b="1" dirty="0"/>
              <a:t>game type</a:t>
            </a:r>
            <a:r>
              <a:rPr lang="en-US" sz="1600" dirty="0"/>
              <a:t> (Casual vs. Competitive) is related to testosterone levels.</a:t>
            </a:r>
          </a:p>
          <a:p>
            <a:pPr>
              <a:buNone/>
            </a:pPr>
            <a:r>
              <a:rPr lang="en-US" sz="1600" b="1" dirty="0"/>
              <a:t>📊 What the Chart Shows: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Boxplot compares testosterone distributions between two genre categories.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Green = Competitive games (e.g., FPS, sports, strategy)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Orange = Casual games (e.g., simulation, RPG)</a:t>
            </a:r>
          </a:p>
          <a:p>
            <a:pPr>
              <a:buNone/>
            </a:pPr>
            <a:r>
              <a:rPr lang="en-US" sz="1600" b="1" dirty="0"/>
              <a:t>💡 Key Insight: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Testosterone levels are </a:t>
            </a:r>
            <a:r>
              <a:rPr lang="en-US" sz="1600" b="1" dirty="0"/>
              <a:t>slightly higher</a:t>
            </a:r>
            <a:r>
              <a:rPr lang="en-US" sz="1600" dirty="0"/>
              <a:t> among players who prefer </a:t>
            </a:r>
            <a:r>
              <a:rPr lang="en-US" sz="1600" b="1" dirty="0"/>
              <a:t>competitive games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However, the overlap is considerable, suggesting only a </a:t>
            </a:r>
            <a:r>
              <a:rPr lang="en-US" sz="1600" b="1" dirty="0"/>
              <a:t>mild association</a:t>
            </a:r>
            <a:r>
              <a:rPr lang="en-US" sz="1600" dirty="0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9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4AEE6E0-DEF3-A196-C3CC-BAB2DFA00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806" y="1163053"/>
            <a:ext cx="5057169" cy="5091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114922-AFE1-5D29-7429-59A54F48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5432590" cy="1138989"/>
          </a:xfrm>
        </p:spPr>
        <p:txBody>
          <a:bodyPr>
            <a:normAutofit fontScale="90000"/>
          </a:bodyPr>
          <a:lstStyle/>
          <a:p>
            <a:r>
              <a:rPr lang="en-US" dirty="0"/>
              <a:t>Testosterone Levels by Game Difficulty</a:t>
            </a: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50548D6-7164-EDE7-E7E7-2597A5A76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2" y="2162120"/>
            <a:ext cx="5432589" cy="422263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/>
              <a:t>🎯 Purpose:</a:t>
            </a:r>
            <a:br>
              <a:rPr lang="en-US" dirty="0"/>
            </a:br>
            <a:r>
              <a:rPr lang="en-US" dirty="0"/>
              <a:t>To investigate whether the </a:t>
            </a:r>
            <a:r>
              <a:rPr lang="en-US" b="1" dirty="0"/>
              <a:t>perceived difficulty of games</a:t>
            </a:r>
            <a:r>
              <a:rPr lang="en-US" dirty="0"/>
              <a:t> is related to </a:t>
            </a:r>
            <a:r>
              <a:rPr lang="en-US" b="1" dirty="0"/>
              <a:t>testosterone levels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b="1" dirty="0"/>
              <a:t>📊 What the Chart Shows: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Boxplot displays testosterone distribution across </a:t>
            </a:r>
            <a:r>
              <a:rPr lang="en-US" b="1" dirty="0"/>
              <a:t>Easy</a:t>
            </a:r>
            <a:r>
              <a:rPr lang="en-US" dirty="0"/>
              <a:t>, </a:t>
            </a:r>
            <a:r>
              <a:rPr lang="en-US" b="1" dirty="0"/>
              <a:t>Medium</a:t>
            </a:r>
            <a:r>
              <a:rPr lang="en-US" dirty="0"/>
              <a:t>, and </a:t>
            </a:r>
            <a:r>
              <a:rPr lang="en-US" b="1" dirty="0"/>
              <a:t>Hard</a:t>
            </a:r>
            <a:r>
              <a:rPr lang="en-US" dirty="0"/>
              <a:t> game difficulty categories.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group shows range, median, and outliers of hormone levels.</a:t>
            </a:r>
          </a:p>
          <a:p>
            <a:pPr>
              <a:buNone/>
            </a:pPr>
            <a:r>
              <a:rPr lang="en-US" b="1" dirty="0"/>
              <a:t>💡 Key Insight: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Testosterone levels are </a:t>
            </a:r>
            <a:r>
              <a:rPr lang="en-US" b="1" dirty="0"/>
              <a:t>visually similar</a:t>
            </a:r>
            <a:r>
              <a:rPr lang="en-US" dirty="0"/>
              <a:t> across difficulty levels.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Slight variations exist, but no strong pattern is observed.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suggests that </a:t>
            </a:r>
            <a:r>
              <a:rPr lang="en-US" b="1" dirty="0"/>
              <a:t>game difficulty alone</a:t>
            </a:r>
            <a:r>
              <a:rPr lang="en-US" dirty="0"/>
              <a:t> is </a:t>
            </a:r>
            <a:r>
              <a:rPr lang="en-US" b="1" dirty="0"/>
              <a:t>not a key driver</a:t>
            </a:r>
            <a:r>
              <a:rPr lang="en-US" dirty="0"/>
              <a:t> of hormonal variation.</a:t>
            </a:r>
          </a:p>
          <a:p>
            <a:endParaRPr lang="tr-TR" dirty="0"/>
          </a:p>
        </p:txBody>
      </p:sp>
      <p:pic>
        <p:nvPicPr>
          <p:cNvPr id="2050" name="Picture 2" descr="Yüklenmiş görüntü">
            <a:extLst>
              <a:ext uri="{FF2B5EF4-FFF2-40B4-BE49-F238E27FC236}">
                <a16:creationId xmlns:a16="http://schemas.microsoft.com/office/drawing/2014/main" id="{6652B625-39A8-F127-0311-5C4092445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820" y="834188"/>
            <a:ext cx="5432590" cy="532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022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C81B2-F971-7B02-C5C3-452746E4F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AD4FE6-F932-80C6-B5A5-9CD5A7FDB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76990"/>
            <a:ext cx="5410199" cy="1122947"/>
          </a:xfrm>
        </p:spPr>
        <p:txBody>
          <a:bodyPr>
            <a:normAutofit fontScale="90000"/>
          </a:bodyPr>
          <a:lstStyle/>
          <a:p>
            <a:r>
              <a:rPr lang="en-US" dirty="0"/>
              <a:t>Testosterone by Game Difficulty &amp; Genre Category</a:t>
            </a: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42559BC-5A41-8B4E-EB3F-38170873E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005263"/>
            <a:ext cx="5410199" cy="4572000"/>
          </a:xfrm>
        </p:spPr>
        <p:txBody>
          <a:bodyPr/>
          <a:lstStyle/>
          <a:p>
            <a:pPr>
              <a:buNone/>
            </a:pPr>
            <a:r>
              <a:rPr lang="en-US" b="1" dirty="0"/>
              <a:t>🎯 Purpose:</a:t>
            </a:r>
            <a:br>
              <a:rPr lang="en-US" dirty="0"/>
            </a:br>
            <a:r>
              <a:rPr lang="en-US" dirty="0"/>
              <a:t>To examine the combined effect of </a:t>
            </a:r>
            <a:r>
              <a:rPr lang="en-US" b="1" dirty="0"/>
              <a:t>game difficulty</a:t>
            </a:r>
            <a:r>
              <a:rPr lang="en-US" dirty="0"/>
              <a:t> and </a:t>
            </a:r>
            <a:r>
              <a:rPr lang="en-US" b="1" dirty="0"/>
              <a:t>game genre</a:t>
            </a:r>
            <a:r>
              <a:rPr lang="en-US" dirty="0"/>
              <a:t> on </a:t>
            </a:r>
            <a:r>
              <a:rPr lang="en-US" b="1" dirty="0"/>
              <a:t>testosterone levels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b="1" dirty="0"/>
              <a:t>📊 What the Chart Shows: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Two panels show testosterone levels across </a:t>
            </a:r>
            <a:r>
              <a:rPr lang="en-US" b="1" dirty="0"/>
              <a:t>Easy</a:t>
            </a:r>
            <a:r>
              <a:rPr lang="en-US" dirty="0"/>
              <a:t>, </a:t>
            </a:r>
            <a:r>
              <a:rPr lang="en-US" b="1" dirty="0"/>
              <a:t>Medium</a:t>
            </a:r>
            <a:r>
              <a:rPr lang="en-US" dirty="0"/>
              <a:t>, and </a:t>
            </a:r>
            <a:r>
              <a:rPr lang="en-US" b="1" dirty="0"/>
              <a:t>Hard</a:t>
            </a:r>
            <a:r>
              <a:rPr lang="en-US" dirty="0"/>
              <a:t> games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Left = </a:t>
            </a:r>
            <a:r>
              <a:rPr lang="en-US" b="1" dirty="0"/>
              <a:t>Competitive Games</a:t>
            </a:r>
            <a:r>
              <a:rPr lang="en-US" dirty="0"/>
              <a:t>, Right = </a:t>
            </a:r>
            <a:r>
              <a:rPr lang="en-US" b="1" dirty="0"/>
              <a:t>Casual Games</a:t>
            </a:r>
            <a:endParaRPr lang="en-US" dirty="0"/>
          </a:p>
          <a:p>
            <a:pPr>
              <a:buNone/>
            </a:pPr>
            <a:r>
              <a:rPr lang="en-US" b="1" dirty="0"/>
              <a:t>💡 Key Insight: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Testosterone levels are </a:t>
            </a:r>
            <a:r>
              <a:rPr lang="en-US" b="1" dirty="0"/>
              <a:t>relatively stable</a:t>
            </a:r>
            <a:r>
              <a:rPr lang="en-US" dirty="0"/>
              <a:t> across difficulty levels within each genre.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Slight differences exist, but no </a:t>
            </a:r>
            <a:r>
              <a:rPr lang="en-US" b="1" dirty="0"/>
              <a:t>consistent or strong trend</a:t>
            </a:r>
            <a:r>
              <a:rPr lang="en-US" dirty="0"/>
              <a:t> is visible.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suggests that the </a:t>
            </a:r>
            <a:r>
              <a:rPr lang="en-US" b="1" dirty="0"/>
              <a:t>interaction</a:t>
            </a:r>
            <a:r>
              <a:rPr lang="en-US" dirty="0"/>
              <a:t> between difficulty and genre does </a:t>
            </a:r>
            <a:r>
              <a:rPr lang="en-US" b="1" dirty="0"/>
              <a:t>not significantly influence</a:t>
            </a:r>
            <a:r>
              <a:rPr lang="en-US" dirty="0"/>
              <a:t> testosterone.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2AAD997-2AFD-6A2B-F321-8035B5C4B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4267"/>
            <a:ext cx="5983705" cy="565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82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360B78E-E1EB-6FD3-B5D4-BA77E208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5410199" cy="946484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 Matrix of Numerical Features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2AC1347-1888-9B6C-358D-5B11F5BB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221" y="609601"/>
            <a:ext cx="5410198" cy="609600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64B3388C-AD66-7A4A-FF0A-33A39188C2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619523"/>
            <a:ext cx="6609502" cy="510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🎯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visualize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linear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relationships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between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numerical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including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gaming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behavior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hormone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levels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tr-TR" altLang="tr-TR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📊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Chart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Shows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Blue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tones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=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weak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negative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correlation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Red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tones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=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strong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positive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correlation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Matrix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compares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like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PlayTime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Engagement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Cortisol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Testosteron</a:t>
            </a:r>
            <a:r>
              <a:rPr lang="tr-TR" altLang="tr-TR" sz="1400" b="1" dirty="0" err="1">
                <a:solidFill>
                  <a:schemeClr val="bg1"/>
                </a:solidFill>
                <a:latin typeface="Arial" panose="020B0604020202020204" pitchFamily="34" charset="0"/>
              </a:rPr>
              <a:t>e</a:t>
            </a:r>
            <a:endParaRPr kumimoji="0" lang="tr-TR" altLang="tr-T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💡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Insights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🔺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EngagementScore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moderately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correlated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PlayTimeHours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(r = 0.48)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SessionsPerWeek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(r = 0.62)</a:t>
            </a: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AvgSessionDuration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(r = 0.52)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🔺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Testosterone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shows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weak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correlation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gaming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but: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EngagementScore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has a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visible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positive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trend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(r ≈ 0.29)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log.testosterone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has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strong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correlation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with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raw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testosterone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(r = 0.92)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Most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gameplay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not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strongly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correlated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cortisol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testosterone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directly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indicating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need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non-linear</a:t>
            </a:r>
            <a:r>
              <a:rPr kumimoji="0" lang="tr-TR" altLang="tr-T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modeling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34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1A4562-59E5-8817-8474-448F60EC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5" y="449180"/>
            <a:ext cx="5763125" cy="126732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Testosterone by Genre Category and Gender</a:t>
            </a:r>
            <a:br>
              <a:rPr lang="en-US" b="1" dirty="0"/>
            </a:b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08E5086-12D0-5C7E-BD26-8D8085563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875" y="1716506"/>
            <a:ext cx="5763125" cy="4860757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000" b="1" dirty="0"/>
              <a:t>🎯 Purpose:</a:t>
            </a:r>
            <a:br>
              <a:rPr lang="en-US" sz="2000" dirty="0"/>
            </a:br>
            <a:r>
              <a:rPr lang="en-US" sz="2000" dirty="0"/>
              <a:t>To analyze how </a:t>
            </a:r>
            <a:r>
              <a:rPr lang="en-US" sz="2000" b="1" dirty="0"/>
              <a:t>game preference</a:t>
            </a:r>
            <a:r>
              <a:rPr lang="en-US" sz="2000" dirty="0"/>
              <a:t> relates to </a:t>
            </a:r>
            <a:r>
              <a:rPr lang="en-US" sz="2000" b="1" dirty="0"/>
              <a:t>testosterone levels</a:t>
            </a:r>
            <a:r>
              <a:rPr lang="en-US" sz="2000" dirty="0"/>
              <a:t>, separately for </a:t>
            </a:r>
            <a:r>
              <a:rPr lang="en-US" sz="2000" b="1" dirty="0"/>
              <a:t>male and female</a:t>
            </a:r>
            <a:r>
              <a:rPr lang="en-US" sz="2000" dirty="0"/>
              <a:t> participants.</a:t>
            </a:r>
          </a:p>
          <a:p>
            <a:pPr>
              <a:buNone/>
            </a:pPr>
            <a:r>
              <a:rPr lang="en-US" sz="2000" b="1" dirty="0"/>
              <a:t>📊 What the Chart Shows: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Boxplots compare testosterone levels across </a:t>
            </a:r>
            <a:r>
              <a:rPr lang="en-US" sz="2000" b="1" dirty="0"/>
              <a:t>Competitive</a:t>
            </a:r>
            <a:r>
              <a:rPr lang="en-US" sz="2000" dirty="0"/>
              <a:t> and </a:t>
            </a:r>
            <a:r>
              <a:rPr lang="en-US" sz="2000" b="1" dirty="0"/>
              <a:t>Casual</a:t>
            </a:r>
            <a:r>
              <a:rPr lang="en-US" sz="2000" dirty="0"/>
              <a:t> genres, grouped by </a:t>
            </a:r>
            <a:r>
              <a:rPr lang="en-US" sz="2000" b="1" dirty="0"/>
              <a:t>gender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Blue = Female, Orange = Male</a:t>
            </a:r>
          </a:p>
          <a:p>
            <a:pPr>
              <a:buNone/>
            </a:pPr>
            <a:r>
              <a:rPr lang="en-US" sz="2000" b="1" dirty="0"/>
              <a:t>💡 Key Insight: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Males</a:t>
            </a:r>
            <a:r>
              <a:rPr lang="en-US" sz="2000" dirty="0"/>
              <a:t> consistently show </a:t>
            </a:r>
            <a:r>
              <a:rPr lang="en-US" sz="2000" b="1" dirty="0"/>
              <a:t>higher testosterone</a:t>
            </a:r>
            <a:r>
              <a:rPr lang="en-US" sz="2000" dirty="0"/>
              <a:t> than females across both genres.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Genre preference</a:t>
            </a:r>
            <a:r>
              <a:rPr lang="en-US" sz="2000" dirty="0"/>
              <a:t> does </a:t>
            </a:r>
            <a:r>
              <a:rPr lang="en-US" sz="2000" b="1" dirty="0"/>
              <a:t>not significantly alter hormone levels within genders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Gender appears to be a </a:t>
            </a:r>
            <a:r>
              <a:rPr lang="en-US" sz="2000" b="1" dirty="0"/>
              <a:t>stronger predictor</a:t>
            </a:r>
            <a:r>
              <a:rPr lang="en-US" sz="2000" dirty="0"/>
              <a:t> than game category.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0B91A03-8860-A3B6-892F-DE399CAFF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674" y="449179"/>
            <a:ext cx="5632547" cy="612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57167"/>
      </p:ext>
    </p:extLst>
  </p:cSld>
  <p:clrMapOvr>
    <a:masterClrMapping/>
  </p:clrMapOvr>
</p:sld>
</file>

<file path=ppt/theme/theme1.xml><?xml version="1.0" encoding="utf-8"?>
<a:theme xmlns:a="http://schemas.openxmlformats.org/drawingml/2006/main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2946</Words>
  <Application>Microsoft Office PowerPoint</Application>
  <PresentationFormat>Geniş ekran</PresentationFormat>
  <Paragraphs>341</Paragraphs>
  <Slides>34</Slides>
  <Notes>23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34</vt:i4>
      </vt:variant>
    </vt:vector>
  </HeadingPairs>
  <TitlesOfParts>
    <vt:vector size="38" baseType="lpstr">
      <vt:lpstr>Arial Unicode MS</vt:lpstr>
      <vt:lpstr>Arial</vt:lpstr>
      <vt:lpstr>Calibri</vt:lpstr>
      <vt:lpstr>Celestial</vt:lpstr>
      <vt:lpstr>DSA 210 PROJECT PHASE III</vt:lpstr>
      <vt:lpstr>PHASE 3 – ADVANCED ANALYSIS &amp; MODELING</vt:lpstr>
      <vt:lpstr>📊 Application of Machine Learning Methods</vt:lpstr>
      <vt:lpstr>Feature Enrichment for Modeling</vt:lpstr>
      <vt:lpstr>Testosterone Levels by Genre Category</vt:lpstr>
      <vt:lpstr>Testosterone Levels by Game Difficulty</vt:lpstr>
      <vt:lpstr>Testosterone by Game Difficulty &amp; Genre Category</vt:lpstr>
      <vt:lpstr>Correlation Matrix of Numerical Features</vt:lpstr>
      <vt:lpstr>Testosterone by Genre Category and Gender </vt:lpstr>
      <vt:lpstr>📍 K-Nearest Neighbors (KNN) Classification</vt:lpstr>
      <vt:lpstr>KNN Model Results &amp; Performance</vt:lpstr>
      <vt:lpstr>K Value Optimization in KNN</vt:lpstr>
      <vt:lpstr>KNN Neighbors Around New Sample</vt:lpstr>
      <vt:lpstr>Cross-Validation Results for KNN (k=19)</vt:lpstr>
      <vt:lpstr>Stats of Models Summary</vt:lpstr>
      <vt:lpstr>Logistic Regression Model Overview</vt:lpstr>
      <vt:lpstr>Logistic Regression Results &amp; Performance</vt:lpstr>
      <vt:lpstr>Logistic Regression with Enriched Features</vt:lpstr>
      <vt:lpstr>Updated Logistic Regression Results</vt:lpstr>
      <vt:lpstr>Interpretation of Enhanced Logistic Regression</vt:lpstr>
      <vt:lpstr>ROC Curve: Logistic Regression</vt:lpstr>
      <vt:lpstr>Decision Tree Model Overview</vt:lpstr>
      <vt:lpstr>Decision Tree Results &amp; Interpretation</vt:lpstr>
      <vt:lpstr>Random Forest Classifier Overview</vt:lpstr>
      <vt:lpstr>Random Forest Results &amp; Interpretation</vt:lpstr>
      <vt:lpstr>Feature Importance (Random Forest)</vt:lpstr>
      <vt:lpstr>ROC Curve: Random Forest Model</vt:lpstr>
      <vt:lpstr>XGBoost Classifier Overview</vt:lpstr>
      <vt:lpstr>XGBoost Results &amp; Interpretation</vt:lpstr>
      <vt:lpstr>ROC Curve: XGBoost Model</vt:lpstr>
      <vt:lpstr>Cross-Validation Results (XGBoost)</vt:lpstr>
      <vt:lpstr>Insights &amp; Final Evaluation</vt:lpstr>
      <vt:lpstr>Insights &amp; Final Evaluation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Mustafa Bozyel</dc:creator>
  <cp:lastModifiedBy>Hasim Buyukcelik</cp:lastModifiedBy>
  <cp:revision>1</cp:revision>
  <dcterms:created xsi:type="dcterms:W3CDTF">2025-01-10T14:01:23Z</dcterms:created>
  <dcterms:modified xsi:type="dcterms:W3CDTF">2025-05-30T14:28:28Z</dcterms:modified>
</cp:coreProperties>
</file>